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804"/>
    <a:srgbClr val="D50804"/>
    <a:srgbClr val="FFF87C"/>
    <a:srgbClr val="F80F09"/>
    <a:srgbClr val="FFF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B556-08E4-04CE-E201-6A3B5C456D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4CE022-5137-1FDA-3EB9-E8D373AF4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C59005-7792-AA7D-71F7-077C505585EF}"/>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34C409F9-26E0-98D6-C6A1-2FF809CA3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D46BC-AD1B-1F89-57A7-19DF271C0084}"/>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313896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E12F-2A22-8C60-C194-21ABE79DAB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B3DD9-FA7D-4B11-811D-0995F2E4C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A6B99-B06D-CAD8-607E-F7E9FF2087DD}"/>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CDFFE968-EBC1-2797-598F-AC9503E75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0AC88-0919-9E7C-7A78-D50F9AA293BA}"/>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138780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420E3-7882-F856-725B-9B7BE2734B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91D21-9B8F-ACFB-13E0-0C7B90111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3405D-E230-4F19-3871-495C589705AD}"/>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FA55F301-4E90-845F-89CF-44ABFCEB1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E0242-EB6E-77F1-948E-A8A3C3A4EF00}"/>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24293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C2D4-6960-97BF-A16E-625F22059B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5A33D-7B78-E621-788D-C94086BF2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D2D37-3C16-ED24-EA0B-0858025524DF}"/>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E91EB555-8AD0-CE2C-B87B-8BE7E81DF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461D-9CA4-A14A-CCAD-90D1E4E552D5}"/>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247853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667-66B0-84F6-7D43-8DDA64283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9EAEAF-4F77-B498-9DDB-D93D469791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B22E2B-6A0B-06B7-C94F-93B66BDFE9A2}"/>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9B2F146B-9250-3544-2E23-21C48B4A8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B085-515A-0F13-D57E-A4F55BD44E14}"/>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30640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4185-F526-D4B8-1297-EE859D800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7803D-B299-CE40-2116-F0195B264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A15BCB-BE8F-0A93-ACCC-0E20C0ECE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2985F-E412-E636-9C4B-C8D256E65776}"/>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6" name="Footer Placeholder 5">
            <a:extLst>
              <a:ext uri="{FF2B5EF4-FFF2-40B4-BE49-F238E27FC236}">
                <a16:creationId xmlns:a16="http://schemas.microsoft.com/office/drawing/2014/main" id="{0374378F-B2E0-CD28-66E8-13F6501E3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74C69-B746-26BA-C5D5-65EC3333D8B7}"/>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200943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5DF2-69B6-2253-93D8-BE6516530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77721-26B7-4E16-32CF-8DAA0A278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A96B1-7EBB-42BA-1A30-8BB60E2C3F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BE700-310E-6836-D43A-FC2A00ABC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C691FB-61C3-CF6A-8957-AC12DECD1B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01F63-5B63-12E8-7C3F-D0FB12514EFD}"/>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8" name="Footer Placeholder 7">
            <a:extLst>
              <a:ext uri="{FF2B5EF4-FFF2-40B4-BE49-F238E27FC236}">
                <a16:creationId xmlns:a16="http://schemas.microsoft.com/office/drawing/2014/main" id="{F5FFD13E-9EB4-A237-3949-08B9211AD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B0E10-D1E8-18D0-B1C5-115E3E1AB1E3}"/>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176947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6DB0-EFB3-C242-F383-99C4366177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BD547-4B3C-91BB-04BA-DB626FB28A27}"/>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4" name="Footer Placeholder 3">
            <a:extLst>
              <a:ext uri="{FF2B5EF4-FFF2-40B4-BE49-F238E27FC236}">
                <a16:creationId xmlns:a16="http://schemas.microsoft.com/office/drawing/2014/main" id="{0B4D6165-7AAB-B128-4621-BA0E0EE37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F2B65-786B-A8A2-A54A-D4EAACBA8B2E}"/>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44127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B4571-E186-81AD-D7F8-14B28EE489DF}"/>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3" name="Footer Placeholder 2">
            <a:extLst>
              <a:ext uri="{FF2B5EF4-FFF2-40B4-BE49-F238E27FC236}">
                <a16:creationId xmlns:a16="http://schemas.microsoft.com/office/drawing/2014/main" id="{8611558B-88DB-9D70-DDF6-1F5845A76D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B059A1-A1A5-0938-0DDE-D98963309ED7}"/>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280885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27D4-3DE8-4B82-9357-BAB47FDA0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6B1A2-AB34-9353-D210-C6E32C7D7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08FF2-8D7C-6ED7-A0CE-BA0B4A04F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C52F6-419E-B159-BCB5-DA94F366F2DF}"/>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6" name="Footer Placeholder 5">
            <a:extLst>
              <a:ext uri="{FF2B5EF4-FFF2-40B4-BE49-F238E27FC236}">
                <a16:creationId xmlns:a16="http://schemas.microsoft.com/office/drawing/2014/main" id="{A216336F-CA79-241B-E236-D54FC3674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CB711-602E-C151-23AA-042E12FD8E6C}"/>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188049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AA17-A576-9967-B54D-27FB7D7C8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778C14-C8CD-B330-E34F-7FB659EC5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8B377-77FA-394E-77D1-6906B4379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E55D4-D708-D8CC-7DB0-C8E8E7899114}"/>
              </a:ext>
            </a:extLst>
          </p:cNvPr>
          <p:cNvSpPr>
            <a:spLocks noGrp="1"/>
          </p:cNvSpPr>
          <p:nvPr>
            <p:ph type="dt" sz="half" idx="10"/>
          </p:nvPr>
        </p:nvSpPr>
        <p:spPr/>
        <p:txBody>
          <a:bodyPr/>
          <a:lstStyle/>
          <a:p>
            <a:fld id="{47D8D55F-8CCA-4BEF-914B-FA3E1DAF5627}" type="datetimeFigureOut">
              <a:rPr lang="en-US" smtClean="0"/>
              <a:t>2/27/2025</a:t>
            </a:fld>
            <a:endParaRPr lang="en-US"/>
          </a:p>
        </p:txBody>
      </p:sp>
      <p:sp>
        <p:nvSpPr>
          <p:cNvPr id="6" name="Footer Placeholder 5">
            <a:extLst>
              <a:ext uri="{FF2B5EF4-FFF2-40B4-BE49-F238E27FC236}">
                <a16:creationId xmlns:a16="http://schemas.microsoft.com/office/drawing/2014/main" id="{FF5E60D6-8B46-DF74-1698-330126DEA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AD3A0-5BDE-EEB7-DFA4-DACB102005AC}"/>
              </a:ext>
            </a:extLst>
          </p:cNvPr>
          <p:cNvSpPr>
            <a:spLocks noGrp="1"/>
          </p:cNvSpPr>
          <p:nvPr>
            <p:ph type="sldNum" sz="quarter" idx="12"/>
          </p:nvPr>
        </p:nvSpPr>
        <p:spPr/>
        <p:txBody>
          <a:bodyPr/>
          <a:lstStyle/>
          <a:p>
            <a:fld id="{F33FD2D9-22A5-4098-A51D-17C34C0288CA}" type="slidenum">
              <a:rPr lang="en-US" smtClean="0"/>
              <a:t>‹#›</a:t>
            </a:fld>
            <a:endParaRPr lang="en-US"/>
          </a:p>
        </p:txBody>
      </p:sp>
    </p:spTree>
    <p:extLst>
      <p:ext uri="{BB962C8B-B14F-4D97-AF65-F5344CB8AC3E}">
        <p14:creationId xmlns:p14="http://schemas.microsoft.com/office/powerpoint/2010/main" val="245922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FFFF7F"/>
            </a:gs>
            <a:gs pos="100000">
              <a:srgbClr val="D50804"/>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625C8-3CFB-D2D6-C7E2-5FADC764F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3E360-131F-C55A-28F5-32F40B8BD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09B29-92CB-742A-812D-BCB6BDCE1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D8D55F-8CCA-4BEF-914B-FA3E1DAF5627}" type="datetimeFigureOut">
              <a:rPr lang="en-US" smtClean="0"/>
              <a:t>2/27/2025</a:t>
            </a:fld>
            <a:endParaRPr lang="en-US"/>
          </a:p>
        </p:txBody>
      </p:sp>
      <p:sp>
        <p:nvSpPr>
          <p:cNvPr id="5" name="Footer Placeholder 4">
            <a:extLst>
              <a:ext uri="{FF2B5EF4-FFF2-40B4-BE49-F238E27FC236}">
                <a16:creationId xmlns:a16="http://schemas.microsoft.com/office/drawing/2014/main" id="{2CFC9E53-09B4-62F9-1B00-1859A3F4F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04F1BC-7F13-A5D7-6384-ADF8F91B8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3FD2D9-22A5-4098-A51D-17C34C0288CA}" type="slidenum">
              <a:rPr lang="en-US" smtClean="0"/>
              <a:t>‹#›</a:t>
            </a:fld>
            <a:endParaRPr lang="en-US"/>
          </a:p>
        </p:txBody>
      </p:sp>
    </p:spTree>
    <p:extLst>
      <p:ext uri="{BB962C8B-B14F-4D97-AF65-F5344CB8AC3E}">
        <p14:creationId xmlns:p14="http://schemas.microsoft.com/office/powerpoint/2010/main" val="310354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2500">
              <a:srgbClr val="DC4A48"/>
            </a:gs>
            <a:gs pos="0">
              <a:schemeClr val="accent1">
                <a:lumMod val="5000"/>
                <a:lumOff val="95000"/>
              </a:schemeClr>
            </a:gs>
            <a:gs pos="0">
              <a:srgbClr val="FFFF7F"/>
            </a:gs>
            <a:gs pos="100000">
              <a:srgbClr val="D50804"/>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various fruits and food&#10;&#10;Description automatically generated">
            <a:extLst>
              <a:ext uri="{FF2B5EF4-FFF2-40B4-BE49-F238E27FC236}">
                <a16:creationId xmlns:a16="http://schemas.microsoft.com/office/drawing/2014/main" id="{E6D1173F-25B2-B2F6-596F-0D3E583B79D8}"/>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air of red and gold banners&#10;&#10;Description automatically generated">
            <a:extLst>
              <a:ext uri="{FF2B5EF4-FFF2-40B4-BE49-F238E27FC236}">
                <a16:creationId xmlns:a16="http://schemas.microsoft.com/office/drawing/2014/main" id="{7551F435-481A-2044-F0F3-D96288C8BE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00" b="90333" l="15667" r="46167">
                        <a14:foregroundMark x1="22417" y1="3583" x2="25167" y2="18083"/>
                        <a14:foregroundMark x1="20000" y1="91917" x2="38500" y2="90333"/>
                        <a14:foregroundMark x1="38500" y1="90333" x2="39750" y2="90333"/>
                      </a14:backgroundRemoval>
                    </a14:imgEffect>
                    <a14:imgEffect>
                      <a14:colorTemperature colorTemp="115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11857" r="50000"/>
          <a:stretch/>
        </p:blipFill>
        <p:spPr>
          <a:xfrm>
            <a:off x="6149804" y="-2422525"/>
            <a:ext cx="2615821" cy="6858000"/>
          </a:xfrm>
          <a:prstGeom prst="rect">
            <a:avLst/>
          </a:prstGeom>
        </p:spPr>
      </p:pic>
      <p:sp>
        <p:nvSpPr>
          <p:cNvPr id="8" name="TextBox 7">
            <a:extLst>
              <a:ext uri="{FF2B5EF4-FFF2-40B4-BE49-F238E27FC236}">
                <a16:creationId xmlns:a16="http://schemas.microsoft.com/office/drawing/2014/main" id="{CC24CB7B-E1BC-B0BE-5FBE-948082DB8B09}"/>
              </a:ext>
            </a:extLst>
          </p:cNvPr>
          <p:cNvSpPr txBox="1"/>
          <p:nvPr/>
        </p:nvSpPr>
        <p:spPr>
          <a:xfrm>
            <a:off x="7144178" y="2980908"/>
            <a:ext cx="6096000" cy="3785652"/>
          </a:xfrm>
          <a:prstGeom prst="rect">
            <a:avLst/>
          </a:prstGeom>
          <a:noFill/>
        </p:spPr>
        <p:txBody>
          <a:bodyPr wrap="square">
            <a:spAutoFit/>
            <a:scene3d>
              <a:camera prst="orthographicFront"/>
              <a:lightRig rig="threePt" dir="t"/>
            </a:scene3d>
            <a:sp3d extrusionH="57150">
              <a:bevelT w="38100" h="38100"/>
            </a:sp3d>
          </a:bodyPr>
          <a:lstStyle/>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0</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5</a:t>
            </a:r>
            <a:endParaRPr lang="en-US" sz="44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endParaRPr>
          </a:p>
        </p:txBody>
      </p:sp>
      <p:sp>
        <p:nvSpPr>
          <p:cNvPr id="9" name="TextBox 8">
            <a:extLst>
              <a:ext uri="{FF2B5EF4-FFF2-40B4-BE49-F238E27FC236}">
                <a16:creationId xmlns:a16="http://schemas.microsoft.com/office/drawing/2014/main" id="{5A1CF1D8-3715-A98F-3FBF-B35AE6872556}"/>
              </a:ext>
            </a:extLst>
          </p:cNvPr>
          <p:cNvSpPr txBox="1"/>
          <p:nvPr/>
        </p:nvSpPr>
        <p:spPr>
          <a:xfrm>
            <a:off x="8442960" y="91440"/>
            <a:ext cx="3464788" cy="6463308"/>
          </a:xfrm>
          <a:prstGeom prst="rect">
            <a:avLst/>
          </a:prstGeom>
          <a:gradFill>
            <a:gsLst>
              <a:gs pos="0">
                <a:schemeClr val="accent1">
                  <a:lumMod val="5000"/>
                  <a:lumOff val="95000"/>
                </a:schemeClr>
              </a:gs>
              <a:gs pos="33500">
                <a:schemeClr val="accent2">
                  <a:lumMod val="50000"/>
                </a:schemeClr>
              </a:gs>
              <a:gs pos="18000">
                <a:srgbClr val="FFFF7F"/>
              </a:gs>
              <a:gs pos="100000">
                <a:srgbClr val="D50804"/>
              </a:gs>
            </a:gsLst>
            <a:lin ang="5400000" scaled="1"/>
          </a:gradFill>
        </p:spPr>
        <p:txBody>
          <a:bodyPr wrap="square" rtlCol="0">
            <a:spAutoFit/>
          </a:bodyPr>
          <a:lstStyle/>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r>
              <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On the occasion </a:t>
            </a:r>
            <a:r>
              <a:rPr lang="en-US" sz="180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of the new LOSAR, </a:t>
            </a:r>
            <a:r>
              <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we respectfully wish you a peaceful body and mind, abundant joy in the Dharma, mastering the matter of birth and death, generosity of sentient beings, diligence in practicing, taking care of the six senses, continuing with pure mindfulness, and achieving the Great </a:t>
            </a:r>
            <a:r>
              <a:rPr lang="en-US" sz="18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enlightment</a:t>
            </a:r>
            <a:r>
              <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spreading effectively the Buddha’s teaching.</a:t>
            </a:r>
          </a:p>
        </p:txBody>
      </p:sp>
      <p:pic>
        <p:nvPicPr>
          <p:cNvPr id="24" name="Picture 23" descr="A red and gold lanterns&#10;&#10;Description automatically generated">
            <a:extLst>
              <a:ext uri="{FF2B5EF4-FFF2-40B4-BE49-F238E27FC236}">
                <a16:creationId xmlns:a16="http://schemas.microsoft.com/office/drawing/2014/main" id="{832847E8-3339-82A8-3355-2E2624CA51A9}"/>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8161757" y="-468139"/>
            <a:ext cx="3596640" cy="3893678"/>
          </a:xfrm>
          <a:prstGeom prst="rect">
            <a:avLst/>
          </a:prstGeom>
          <a:effectLst>
            <a:softEdge rad="787400"/>
          </a:effectLst>
        </p:spPr>
      </p:pic>
    </p:spTree>
    <p:extLst>
      <p:ext uri="{BB962C8B-B14F-4D97-AF65-F5344CB8AC3E}">
        <p14:creationId xmlns:p14="http://schemas.microsoft.com/office/powerpoint/2010/main" val="264152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2500">
              <a:srgbClr val="DC4A48"/>
            </a:gs>
            <a:gs pos="0">
              <a:schemeClr val="accent1">
                <a:lumMod val="5000"/>
                <a:lumOff val="95000"/>
              </a:schemeClr>
            </a:gs>
            <a:gs pos="0">
              <a:srgbClr val="FFFF7F"/>
            </a:gs>
            <a:gs pos="100000">
              <a:srgbClr val="D50804"/>
            </a:gs>
          </a:gsLst>
          <a:lin ang="5400000" scaled="1"/>
          <a:tileRect/>
        </a:gradFill>
        <a:effectLst/>
      </p:bgPr>
    </p:bg>
    <p:spTree>
      <p:nvGrpSpPr>
        <p:cNvPr id="1" name="">
          <a:extLst>
            <a:ext uri="{FF2B5EF4-FFF2-40B4-BE49-F238E27FC236}">
              <a16:creationId xmlns:a16="http://schemas.microsoft.com/office/drawing/2014/main" id="{F103710A-E4C8-C9B0-4ECF-60B82255E56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A48DC3-2C6F-9662-3D67-B25069925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various fruits and food&#10;&#10;Description automatically generated">
            <a:extLst>
              <a:ext uri="{FF2B5EF4-FFF2-40B4-BE49-F238E27FC236}">
                <a16:creationId xmlns:a16="http://schemas.microsoft.com/office/drawing/2014/main" id="{64EA1E07-056F-6756-99D4-F87131BDB29C}"/>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7743FE5F-131A-DBEE-BDFA-2B891554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air of red and gold banners&#10;&#10;Description automatically generated">
            <a:extLst>
              <a:ext uri="{FF2B5EF4-FFF2-40B4-BE49-F238E27FC236}">
                <a16:creationId xmlns:a16="http://schemas.microsoft.com/office/drawing/2014/main" id="{F4194DB6-45E4-C08A-F45C-4E58CCF27A2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00" b="90333" l="15667" r="46167">
                        <a14:foregroundMark x1="22417" y1="3583" x2="25167" y2="18083"/>
                        <a14:foregroundMark x1="20000" y1="91917" x2="38500" y2="90333"/>
                        <a14:foregroundMark x1="38500" y1="90333" x2="39750" y2="90333"/>
                      </a14:backgroundRemoval>
                    </a14:imgEffect>
                    <a14:imgEffect>
                      <a14:colorTemperature colorTemp="115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11857" r="50000"/>
          <a:stretch/>
        </p:blipFill>
        <p:spPr>
          <a:xfrm>
            <a:off x="6149804" y="-2422525"/>
            <a:ext cx="2615821" cy="6858000"/>
          </a:xfrm>
          <a:prstGeom prst="rect">
            <a:avLst/>
          </a:prstGeom>
        </p:spPr>
      </p:pic>
      <p:sp>
        <p:nvSpPr>
          <p:cNvPr id="8" name="TextBox 7">
            <a:extLst>
              <a:ext uri="{FF2B5EF4-FFF2-40B4-BE49-F238E27FC236}">
                <a16:creationId xmlns:a16="http://schemas.microsoft.com/office/drawing/2014/main" id="{4C0A4740-B497-0C91-FF2F-F82C45739966}"/>
              </a:ext>
            </a:extLst>
          </p:cNvPr>
          <p:cNvSpPr txBox="1"/>
          <p:nvPr/>
        </p:nvSpPr>
        <p:spPr>
          <a:xfrm>
            <a:off x="7144178" y="2980908"/>
            <a:ext cx="6096000" cy="3785652"/>
          </a:xfrm>
          <a:prstGeom prst="rect">
            <a:avLst/>
          </a:prstGeom>
          <a:noFill/>
        </p:spPr>
        <p:txBody>
          <a:bodyPr wrap="square">
            <a:spAutoFit/>
            <a:scene3d>
              <a:camera prst="orthographicFront"/>
              <a:lightRig rig="threePt" dir="t"/>
            </a:scene3d>
            <a:sp3d extrusionH="57150">
              <a:bevelT w="38100" h="38100"/>
            </a:sp3d>
          </a:bodyPr>
          <a:lstStyle/>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0</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5</a:t>
            </a:r>
            <a:endParaRPr lang="en-US" sz="44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endParaRPr>
          </a:p>
        </p:txBody>
      </p:sp>
      <p:sp>
        <p:nvSpPr>
          <p:cNvPr id="9" name="TextBox 8">
            <a:extLst>
              <a:ext uri="{FF2B5EF4-FFF2-40B4-BE49-F238E27FC236}">
                <a16:creationId xmlns:a16="http://schemas.microsoft.com/office/drawing/2014/main" id="{2F152396-61E0-99CD-3884-2643D60859CD}"/>
              </a:ext>
            </a:extLst>
          </p:cNvPr>
          <p:cNvSpPr txBox="1"/>
          <p:nvPr/>
        </p:nvSpPr>
        <p:spPr>
          <a:xfrm>
            <a:off x="8442960" y="91440"/>
            <a:ext cx="3596640" cy="7109639"/>
          </a:xfrm>
          <a:prstGeom prst="rect">
            <a:avLst/>
          </a:prstGeom>
          <a:gradFill>
            <a:gsLst>
              <a:gs pos="0">
                <a:schemeClr val="accent1">
                  <a:lumMod val="5000"/>
                  <a:lumOff val="95000"/>
                </a:schemeClr>
              </a:gs>
              <a:gs pos="33500">
                <a:schemeClr val="accent2">
                  <a:lumMod val="50000"/>
                </a:schemeClr>
              </a:gs>
              <a:gs pos="18000">
                <a:srgbClr val="FFFF7F"/>
              </a:gs>
              <a:gs pos="100000">
                <a:srgbClr val="D50804"/>
              </a:gs>
            </a:gsLst>
            <a:lin ang="5400000" scaled="1"/>
          </a:gradFill>
        </p:spPr>
        <p:txBody>
          <a:bodyPr wrap="square" rtlCol="0">
            <a:spAutoFit/>
          </a:bodyPr>
          <a:lstStyle/>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18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Nhân dịp </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X</a:t>
            </a:r>
            <a:r>
              <a:rPr lang="vi-VN"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uân</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về, chúng con xin kính chúc quý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Ngài</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t</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hân </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an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tâm</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tịnh</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pháp hỷ sung mãn,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thấu</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suốt</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sanh tử</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chúng</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sanh</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rộng</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độ</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tinh tấn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hành</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trì</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nhiếp trọn sáu căn, tịnh niệm tiếp nối, thành tựu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đạo</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nghiệp, rạng ngời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Tông</a:t>
            </a:r>
            <a:r>
              <a:rPr lang="en-US"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4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môn</a:t>
            </a:r>
            <a:r>
              <a:rPr lang="vi-VN" sz="24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a:t>
            </a:r>
          </a:p>
          <a:p>
            <a:endParaRPr lang="en-US" dirty="0"/>
          </a:p>
        </p:txBody>
      </p:sp>
      <p:pic>
        <p:nvPicPr>
          <p:cNvPr id="24" name="Picture 23" descr="A red and gold lanterns&#10;&#10;Description automatically generated">
            <a:extLst>
              <a:ext uri="{FF2B5EF4-FFF2-40B4-BE49-F238E27FC236}">
                <a16:creationId xmlns:a16="http://schemas.microsoft.com/office/drawing/2014/main" id="{5CB5C993-1602-4F85-AD44-83E8BDCDDA50}"/>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8022090" y="-386832"/>
            <a:ext cx="3596640" cy="3893678"/>
          </a:xfrm>
          <a:prstGeom prst="rect">
            <a:avLst/>
          </a:prstGeom>
          <a:effectLst>
            <a:softEdge rad="787400"/>
          </a:effectLst>
        </p:spPr>
      </p:pic>
    </p:spTree>
    <p:extLst>
      <p:ext uri="{BB962C8B-B14F-4D97-AF65-F5344CB8AC3E}">
        <p14:creationId xmlns:p14="http://schemas.microsoft.com/office/powerpoint/2010/main" val="203717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14A6-415C-D6DA-D5B7-0AF48DF0908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C5B845-2E05-54DE-B17C-CBE70A3C5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various fruits and food&#10;&#10;Description automatically generated">
            <a:extLst>
              <a:ext uri="{FF2B5EF4-FFF2-40B4-BE49-F238E27FC236}">
                <a16:creationId xmlns:a16="http://schemas.microsoft.com/office/drawing/2014/main" id="{C3F49D6B-F7E7-AFCA-C392-0CE89733612F}"/>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02800B8-1AF3-DAEC-454E-648D8634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air of red and gold banners&#10;&#10;Description automatically generated">
            <a:extLst>
              <a:ext uri="{FF2B5EF4-FFF2-40B4-BE49-F238E27FC236}">
                <a16:creationId xmlns:a16="http://schemas.microsoft.com/office/drawing/2014/main" id="{DD8BB999-08DA-04E5-EDC5-D48F0DBF12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00" b="90333" l="15667" r="46167">
                        <a14:foregroundMark x1="22417" y1="3583" x2="25167" y2="18083"/>
                        <a14:foregroundMark x1="20000" y1="91917" x2="38500" y2="90333"/>
                        <a14:foregroundMark x1="38500" y1="90333" x2="39750" y2="90333"/>
                      </a14:backgroundRemoval>
                    </a14:imgEffect>
                    <a14:imgEffect>
                      <a14:colorTemperature colorTemp="115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11857" r="50000"/>
          <a:stretch/>
        </p:blipFill>
        <p:spPr>
          <a:xfrm>
            <a:off x="6149804" y="-2422525"/>
            <a:ext cx="2615821" cy="6858000"/>
          </a:xfrm>
          <a:prstGeom prst="rect">
            <a:avLst/>
          </a:prstGeom>
        </p:spPr>
      </p:pic>
      <p:sp>
        <p:nvSpPr>
          <p:cNvPr id="8" name="TextBox 7">
            <a:extLst>
              <a:ext uri="{FF2B5EF4-FFF2-40B4-BE49-F238E27FC236}">
                <a16:creationId xmlns:a16="http://schemas.microsoft.com/office/drawing/2014/main" id="{DA04DA7D-173C-23C4-1FA8-737F1E9B3479}"/>
              </a:ext>
            </a:extLst>
          </p:cNvPr>
          <p:cNvSpPr txBox="1"/>
          <p:nvPr/>
        </p:nvSpPr>
        <p:spPr>
          <a:xfrm>
            <a:off x="7144178" y="2980908"/>
            <a:ext cx="6096000" cy="3785652"/>
          </a:xfrm>
          <a:prstGeom prst="rect">
            <a:avLst/>
          </a:prstGeom>
          <a:noFill/>
        </p:spPr>
        <p:txBody>
          <a:bodyPr wrap="square">
            <a:spAutoFit/>
            <a:scene3d>
              <a:camera prst="orthographicFront"/>
              <a:lightRig rig="threePt" dir="t"/>
            </a:scene3d>
            <a:sp3d extrusionH="57150">
              <a:bevelT w="38100" h="38100"/>
            </a:sp3d>
          </a:bodyPr>
          <a:lstStyle/>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0</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5</a:t>
            </a:r>
            <a:endParaRPr lang="en-US" sz="44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endParaRPr>
          </a:p>
        </p:txBody>
      </p:sp>
      <p:sp>
        <p:nvSpPr>
          <p:cNvPr id="9" name="TextBox 8">
            <a:extLst>
              <a:ext uri="{FF2B5EF4-FFF2-40B4-BE49-F238E27FC236}">
                <a16:creationId xmlns:a16="http://schemas.microsoft.com/office/drawing/2014/main" id="{FEAEA378-F480-3808-11FA-ECA333C27E5E}"/>
              </a:ext>
            </a:extLst>
          </p:cNvPr>
          <p:cNvSpPr txBox="1"/>
          <p:nvPr/>
        </p:nvSpPr>
        <p:spPr>
          <a:xfrm>
            <a:off x="8442960" y="91440"/>
            <a:ext cx="3596640" cy="6863417"/>
          </a:xfrm>
          <a:prstGeom prst="rect">
            <a:avLst/>
          </a:prstGeom>
          <a:gradFill>
            <a:gsLst>
              <a:gs pos="0">
                <a:schemeClr val="accent1">
                  <a:lumMod val="5000"/>
                  <a:lumOff val="95000"/>
                </a:schemeClr>
              </a:gs>
              <a:gs pos="0">
                <a:srgbClr val="FFFF7F"/>
              </a:gs>
              <a:gs pos="35787">
                <a:srgbClr val="F80F09"/>
              </a:gs>
              <a:gs pos="79000">
                <a:srgbClr val="D50804"/>
              </a:gs>
            </a:gsLst>
            <a:lin ang="5400000" scaled="1"/>
          </a:gradFill>
        </p:spPr>
        <p:txBody>
          <a:bodyPr wrap="square" rtlCol="0">
            <a:spAutoFit/>
          </a:bodyPr>
          <a:lstStyle/>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r>
              <a:rPr lang="vi-VN"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Nhân dịp </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X</a:t>
            </a:r>
            <a:r>
              <a:rPr lang="vi-VN"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uân</a:t>
            </a:r>
            <a:r>
              <a:rPr lang="vi-VN"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về, chúng con xin kính chúc quý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Ngài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và</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chư</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vi-VN"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Liên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vi-VN"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Hữu đồng tu</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vi-VN"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Thân tâm an lạc, pháp hỷ sung mãn, giữ vẹn luân thường, bổn phận chu toàn, chánh kiến vun bồi, đứng ngồi nói lắng, như lý như pháp, thật vì sanh tử phát tâm Bồ Đề, dùng tín nguyện sâu, tinh tấn niệm Phật, nhiếp trọn sáu căn, tịnh niệm tiếp nối, thành tựu tịnh nghiệp, rạng ngời Tịnh Độ .</a:t>
            </a:r>
          </a:p>
        </p:txBody>
      </p:sp>
      <p:pic>
        <p:nvPicPr>
          <p:cNvPr id="24" name="Picture 23" descr="A red and gold lanterns&#10;&#10;Description automatically generated">
            <a:extLst>
              <a:ext uri="{FF2B5EF4-FFF2-40B4-BE49-F238E27FC236}">
                <a16:creationId xmlns:a16="http://schemas.microsoft.com/office/drawing/2014/main" id="{067CC0A2-EDEC-4EB4-DCB3-8583131A11D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8022090" y="-386832"/>
            <a:ext cx="3596640" cy="3893678"/>
          </a:xfrm>
          <a:prstGeom prst="rect">
            <a:avLst/>
          </a:prstGeom>
          <a:effectLst>
            <a:softEdge rad="787400"/>
          </a:effectLst>
        </p:spPr>
      </p:pic>
    </p:spTree>
    <p:extLst>
      <p:ext uri="{BB962C8B-B14F-4D97-AF65-F5344CB8AC3E}">
        <p14:creationId xmlns:p14="http://schemas.microsoft.com/office/powerpoint/2010/main" val="33803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C007-57A7-AF38-AFF2-834CF7FB608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0BED57-18DE-AE31-D92B-21FB40309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various fruits and food&#10;&#10;Description automatically generated">
            <a:extLst>
              <a:ext uri="{FF2B5EF4-FFF2-40B4-BE49-F238E27FC236}">
                <a16:creationId xmlns:a16="http://schemas.microsoft.com/office/drawing/2014/main" id="{37AFDA00-F50B-A5B3-FD38-F3E21BE77C41}"/>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3D4E5EDA-8A86-760C-A79E-4C0E91EEB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air of red and gold banners&#10;&#10;Description automatically generated">
            <a:extLst>
              <a:ext uri="{FF2B5EF4-FFF2-40B4-BE49-F238E27FC236}">
                <a16:creationId xmlns:a16="http://schemas.microsoft.com/office/drawing/2014/main" id="{F81F743D-5AE7-D360-A013-4671BEBB15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500" b="90333" l="15667" r="46167">
                        <a14:foregroundMark x1="22417" y1="3583" x2="25167" y2="18083"/>
                        <a14:foregroundMark x1="20000" y1="91917" x2="38500" y2="90333"/>
                        <a14:foregroundMark x1="38500" y1="90333" x2="39750" y2="90333"/>
                      </a14:backgroundRemoval>
                    </a14:imgEffect>
                    <a14:imgEffect>
                      <a14:colorTemperature colorTemp="115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11857" r="50000"/>
          <a:stretch/>
        </p:blipFill>
        <p:spPr>
          <a:xfrm>
            <a:off x="6149804" y="-2422525"/>
            <a:ext cx="2615821" cy="6858000"/>
          </a:xfrm>
          <a:prstGeom prst="rect">
            <a:avLst/>
          </a:prstGeom>
        </p:spPr>
      </p:pic>
      <p:sp>
        <p:nvSpPr>
          <p:cNvPr id="8" name="TextBox 7">
            <a:extLst>
              <a:ext uri="{FF2B5EF4-FFF2-40B4-BE49-F238E27FC236}">
                <a16:creationId xmlns:a16="http://schemas.microsoft.com/office/drawing/2014/main" id="{0B30CD68-E53C-2520-DFE1-2D71AB4D90D0}"/>
              </a:ext>
            </a:extLst>
          </p:cNvPr>
          <p:cNvSpPr txBox="1"/>
          <p:nvPr/>
        </p:nvSpPr>
        <p:spPr>
          <a:xfrm>
            <a:off x="7144178" y="2980908"/>
            <a:ext cx="6096000" cy="3785652"/>
          </a:xfrm>
          <a:prstGeom prst="rect">
            <a:avLst/>
          </a:prstGeom>
          <a:noFill/>
        </p:spPr>
        <p:txBody>
          <a:bodyPr wrap="square">
            <a:spAutoFit/>
            <a:scene3d>
              <a:camera prst="orthographicFront"/>
              <a:lightRig rig="threePt" dir="t"/>
            </a:scene3d>
            <a:sp3d extrusionH="57150">
              <a:bevelT w="38100" h="38100"/>
            </a:sp3d>
          </a:bodyPr>
          <a:lstStyle/>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0</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2</a:t>
            </a:r>
          </a:p>
          <a:p>
            <a:r>
              <a:rPr lang="en-US" sz="60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rPr>
              <a:t>5</a:t>
            </a:r>
            <a:endParaRPr lang="en-US" sz="4400" dirty="0">
              <a:ln>
                <a:solidFill>
                  <a:schemeClr val="accent2">
                    <a:lumMod val="50000"/>
                  </a:schemeClr>
                </a:solidFill>
              </a:ln>
              <a:solidFill>
                <a:srgbClr val="FFFF00"/>
              </a:solidFill>
              <a:effectLst>
                <a:glow rad="101600">
                  <a:schemeClr val="accent2">
                    <a:satMod val="175000"/>
                    <a:alpha val="40000"/>
                  </a:schemeClr>
                </a:glow>
              </a:effectLst>
              <a:latin typeface="Amasis MT Pro Black" panose="02040A04050005020304" pitchFamily="18" charset="0"/>
            </a:endParaRPr>
          </a:p>
        </p:txBody>
      </p:sp>
      <p:sp>
        <p:nvSpPr>
          <p:cNvPr id="9" name="TextBox 8">
            <a:extLst>
              <a:ext uri="{FF2B5EF4-FFF2-40B4-BE49-F238E27FC236}">
                <a16:creationId xmlns:a16="http://schemas.microsoft.com/office/drawing/2014/main" id="{AB758402-B09D-1324-11F2-CED2747639CE}"/>
              </a:ext>
            </a:extLst>
          </p:cNvPr>
          <p:cNvSpPr txBox="1"/>
          <p:nvPr/>
        </p:nvSpPr>
        <p:spPr>
          <a:xfrm>
            <a:off x="8442960" y="91440"/>
            <a:ext cx="3596640" cy="6247864"/>
          </a:xfrm>
          <a:prstGeom prst="rect">
            <a:avLst/>
          </a:prstGeom>
          <a:gradFill>
            <a:gsLst>
              <a:gs pos="0">
                <a:schemeClr val="accent1">
                  <a:lumMod val="5000"/>
                  <a:lumOff val="95000"/>
                </a:schemeClr>
              </a:gs>
              <a:gs pos="0">
                <a:srgbClr val="FFFF7F"/>
              </a:gs>
              <a:gs pos="35787">
                <a:srgbClr val="F80F09"/>
              </a:gs>
              <a:gs pos="79000">
                <a:srgbClr val="D50804"/>
              </a:gs>
            </a:gsLst>
            <a:lin ang="5400000" scaled="1"/>
          </a:gradFill>
        </p:spPr>
        <p:txBody>
          <a:bodyPr wrap="square" rtlCol="0">
            <a:spAutoFit/>
          </a:bodyPr>
          <a:lstStyle/>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endPar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endParaRPr>
          </a:p>
          <a:p>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Nhân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dịp</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Xuân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về</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chúng</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con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xin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kính</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chúc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quý</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Ông</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Bà</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Cô</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Chú</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Anh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Chị</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Em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cả</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nhà</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hạnh</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phúc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gặp</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nhiều</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vận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may,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lộc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tràn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sung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túc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tích</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thiện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làm</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phước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không</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hề</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tạm</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ngơi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niềm</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vui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phơi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phới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thịnh</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vượng</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an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khang</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tấn</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tới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giàu</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sang,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dồi</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dào</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sức</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 </a:t>
            </a:r>
            <a:r>
              <a:rPr lang="en-US" sz="2000" dirty="0" err="1">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khỏe</a:t>
            </a:r>
            <a:r>
              <a:rPr lang="en-US" sz="2000" dirty="0">
                <a:solidFill>
                  <a:schemeClr val="bg1">
                    <a:lumMod val="95000"/>
                  </a:schemeClr>
                </a:solidFill>
                <a:latin typeface="Cavolini" panose="03000502040302020204" pitchFamily="66" charset="0"/>
                <a:ea typeface="ADLaM Display" panose="02010000000000000000" pitchFamily="2" charset="0"/>
                <a:cs typeface="Cavolini" panose="03000502040302020204" pitchFamily="66" charset="0"/>
              </a:rPr>
              <a:t>.</a:t>
            </a:r>
          </a:p>
        </p:txBody>
      </p:sp>
      <p:pic>
        <p:nvPicPr>
          <p:cNvPr id="24" name="Picture 23" descr="A red and gold lanterns&#10;&#10;Description automatically generated">
            <a:extLst>
              <a:ext uri="{FF2B5EF4-FFF2-40B4-BE49-F238E27FC236}">
                <a16:creationId xmlns:a16="http://schemas.microsoft.com/office/drawing/2014/main" id="{8A72CBC8-F456-4201-33F0-EFC26DD07EBB}"/>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8022090" y="-386832"/>
            <a:ext cx="3596640" cy="3893678"/>
          </a:xfrm>
          <a:prstGeom prst="rect">
            <a:avLst/>
          </a:prstGeom>
          <a:effectLst>
            <a:softEdge rad="787400"/>
          </a:effectLst>
        </p:spPr>
      </p:pic>
    </p:spTree>
    <p:extLst>
      <p:ext uri="{BB962C8B-B14F-4D97-AF65-F5344CB8AC3E}">
        <p14:creationId xmlns:p14="http://schemas.microsoft.com/office/powerpoint/2010/main" val="216086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297</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Amasis MT Pro Black</vt:lpstr>
      <vt:lpstr>Aptos</vt:lpstr>
      <vt:lpstr>Aptos Display</vt:lpstr>
      <vt:lpstr>Arial</vt:lpstr>
      <vt:lpstr>Cavolini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Giang Do</dc:creator>
  <cp:lastModifiedBy>Giang Do</cp:lastModifiedBy>
  <cp:revision>2</cp:revision>
  <dcterms:created xsi:type="dcterms:W3CDTF">2025-01-29T05:52:19Z</dcterms:created>
  <dcterms:modified xsi:type="dcterms:W3CDTF">2025-02-28T06:30:52Z</dcterms:modified>
</cp:coreProperties>
</file>