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9EDFC342-3E95-499A-B08F-2FBBB77BF742}" type="datetimeFigureOut">
              <a:rPr lang="vi-VN" smtClean="0"/>
              <a:t>19/11/2018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94916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EDFC342-3E95-499A-B08F-2FBBB77BF742}" type="datetimeFigureOut">
              <a:rPr lang="vi-VN" smtClean="0"/>
              <a:t>19/11/2018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2322746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EDFC342-3E95-499A-B08F-2FBBB77BF742}" type="datetimeFigureOut">
              <a:rPr lang="vi-VN" smtClean="0"/>
              <a:t>19/11/2018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408218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9EDFC342-3E95-499A-B08F-2FBBB77BF742}" type="datetimeFigureOut">
              <a:rPr lang="vi-VN" smtClean="0"/>
              <a:t>19/11/2018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3999013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DFC342-3E95-499A-B08F-2FBBB77BF742}" type="datetimeFigureOut">
              <a:rPr lang="vi-VN" smtClean="0"/>
              <a:t>19/11/2018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440199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9EDFC342-3E95-499A-B08F-2FBBB77BF742}" type="datetimeFigureOut">
              <a:rPr lang="vi-VN" smtClean="0"/>
              <a:t>19/11/2018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326594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9EDFC342-3E95-499A-B08F-2FBBB77BF742}" type="datetimeFigureOut">
              <a:rPr lang="vi-VN" smtClean="0"/>
              <a:t>19/11/2018</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264549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9EDFC342-3E95-499A-B08F-2FBBB77BF742}" type="datetimeFigureOut">
              <a:rPr lang="vi-VN" smtClean="0"/>
              <a:t>19/11/2018</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2937001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FC342-3E95-499A-B08F-2FBBB77BF742}" type="datetimeFigureOut">
              <a:rPr lang="vi-VN" smtClean="0"/>
              <a:t>19/11/2018</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3552822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DFC342-3E95-499A-B08F-2FBBB77BF742}" type="datetimeFigureOut">
              <a:rPr lang="vi-VN" smtClean="0"/>
              <a:t>19/11/2018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12915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DFC342-3E95-499A-B08F-2FBBB77BF742}" type="datetimeFigureOut">
              <a:rPr lang="vi-VN" smtClean="0"/>
              <a:t>19/11/2018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E4549911-5561-4BD0-833F-3FAC65C069DF}" type="slidenum">
              <a:rPr lang="vi-VN" smtClean="0"/>
              <a:t>‹#›</a:t>
            </a:fld>
            <a:endParaRPr lang="vi-VN"/>
          </a:p>
        </p:txBody>
      </p:sp>
    </p:spTree>
    <p:extLst>
      <p:ext uri="{BB962C8B-B14F-4D97-AF65-F5344CB8AC3E}">
        <p14:creationId xmlns:p14="http://schemas.microsoft.com/office/powerpoint/2010/main" val="3668088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DFC342-3E95-499A-B08F-2FBBB77BF742}" type="datetimeFigureOut">
              <a:rPr lang="vi-VN" smtClean="0"/>
              <a:t>19/11/2018</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549911-5561-4BD0-833F-3FAC65C069DF}" type="slidenum">
              <a:rPr lang="vi-VN" smtClean="0"/>
              <a:t>‹#›</a:t>
            </a:fld>
            <a:endParaRPr lang="vi-VN"/>
          </a:p>
        </p:txBody>
      </p:sp>
    </p:spTree>
    <p:extLst>
      <p:ext uri="{BB962C8B-B14F-4D97-AF65-F5344CB8AC3E}">
        <p14:creationId xmlns:p14="http://schemas.microsoft.com/office/powerpoint/2010/main" val="871730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slide" Target="slide7.xml"/><Relationship Id="rId2" Type="http://schemas.openxmlformats.org/officeDocument/2006/relationships/hyperlink" Target="http://daotrangtayphuong.org/doc/DBT_DT/Reformat_Kinh_Dai_Bao_Tich_only_tracking_Verdana.pdf" TargetMode="External"/><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Tăng</a:t>
            </a:r>
            <a:r>
              <a:rPr lang="en-US" dirty="0" smtClean="0"/>
              <a:t> </a:t>
            </a:r>
            <a:r>
              <a:rPr lang="en-US" dirty="0" err="1" smtClean="0"/>
              <a:t>trưởng</a:t>
            </a:r>
            <a:r>
              <a:rPr lang="en-US" smtClean="0"/>
              <a:t> Trí</a:t>
            </a:r>
            <a:r>
              <a:rPr lang="en-US" dirty="0" smtClean="0"/>
              <a:t> </a:t>
            </a:r>
            <a:r>
              <a:rPr lang="en-US" dirty="0" err="1" smtClean="0"/>
              <a:t>Huệ</a:t>
            </a:r>
            <a:endParaRPr lang="vi-VN" dirty="0"/>
          </a:p>
        </p:txBody>
      </p:sp>
      <p:sp>
        <p:nvSpPr>
          <p:cNvPr id="3" name="Subtitle 2"/>
          <p:cNvSpPr>
            <a:spLocks noGrp="1"/>
          </p:cNvSpPr>
          <p:nvPr>
            <p:ph type="subTitle" idx="1"/>
          </p:nvPr>
        </p:nvSpPr>
        <p:spPr/>
        <p:txBody>
          <a:bodyPr/>
          <a:lstStyle/>
          <a:p>
            <a:endParaRPr lang="vi-VN" dirty="0"/>
          </a:p>
        </p:txBody>
      </p:sp>
    </p:spTree>
    <p:extLst>
      <p:ext uri="{BB962C8B-B14F-4D97-AF65-F5344CB8AC3E}">
        <p14:creationId xmlns:p14="http://schemas.microsoft.com/office/powerpoint/2010/main" val="89981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hlinkClick r:id="rId2"/>
              </a:rPr>
              <a:t>Kinh</a:t>
            </a:r>
            <a:r>
              <a:rPr lang="en-US" dirty="0">
                <a:hlinkClick r:id="rId2"/>
              </a:rPr>
              <a:t> </a:t>
            </a:r>
            <a:r>
              <a:rPr lang="en-US" dirty="0" err="1" smtClean="0">
                <a:hlinkClick r:id="rId2"/>
              </a:rPr>
              <a:t>Tuyển</a:t>
            </a:r>
            <a:r>
              <a:rPr lang="en-US" dirty="0" smtClean="0">
                <a:hlinkClick r:id="rId2"/>
              </a:rPr>
              <a:t> </a:t>
            </a:r>
            <a:r>
              <a:rPr lang="en-US" dirty="0" err="1" smtClean="0">
                <a:hlinkClick r:id="rId2"/>
              </a:rPr>
              <a:t>tập</a:t>
            </a:r>
            <a:r>
              <a:rPr lang="en-US" dirty="0" smtClean="0">
                <a:hlinkClick r:id="rId2"/>
              </a:rPr>
              <a:t> </a:t>
            </a:r>
            <a:r>
              <a:rPr lang="en-US" dirty="0" err="1" smtClean="0">
                <a:hlinkClick r:id="rId2"/>
              </a:rPr>
              <a:t>Đại</a:t>
            </a:r>
            <a:r>
              <a:rPr lang="en-US" dirty="0" smtClean="0">
                <a:hlinkClick r:id="rId2"/>
              </a:rPr>
              <a:t> </a:t>
            </a:r>
            <a:r>
              <a:rPr lang="en-US" dirty="0" err="1">
                <a:hlinkClick r:id="rId2"/>
              </a:rPr>
              <a:t>Bảo</a:t>
            </a:r>
            <a:r>
              <a:rPr lang="en-US" dirty="0">
                <a:hlinkClick r:id="rId2"/>
              </a:rPr>
              <a:t> </a:t>
            </a:r>
            <a:r>
              <a:rPr lang="en-US" dirty="0" err="1" smtClean="0">
                <a:hlinkClick r:id="rId2"/>
              </a:rPr>
              <a:t>Tích</a:t>
            </a:r>
            <a:r>
              <a:rPr lang="en-US" dirty="0"/>
              <a:t/>
            </a:r>
            <a:br>
              <a:rPr lang="en-US" dirty="0"/>
            </a:br>
            <a:r>
              <a:rPr lang="pl-PL" dirty="0"/>
              <a:t>PHÁP HỘI PHÁT THẮNG CHÍ </a:t>
            </a:r>
            <a:r>
              <a:rPr lang="pl-PL" dirty="0" smtClean="0"/>
              <a:t>NGUY</a:t>
            </a:r>
            <a:r>
              <a:rPr lang="en-US" dirty="0" smtClean="0"/>
              <a:t>ệ</a:t>
            </a:r>
            <a:r>
              <a:rPr lang="pl-PL" dirty="0" smtClean="0"/>
              <a:t>N </a:t>
            </a:r>
            <a:endParaRPr lang="vi-VN" dirty="0"/>
          </a:p>
        </p:txBody>
      </p:sp>
      <p:sp>
        <p:nvSpPr>
          <p:cNvPr id="3" name="Content Placeholder 2"/>
          <p:cNvSpPr>
            <a:spLocks noGrp="1"/>
          </p:cNvSpPr>
          <p:nvPr>
            <p:ph idx="1"/>
          </p:nvPr>
        </p:nvSpPr>
        <p:spPr/>
        <p:txBody>
          <a:bodyPr>
            <a:normAutofit fontScale="55000" lnSpcReduction="20000"/>
          </a:bodyPr>
          <a:lstStyle/>
          <a:p>
            <a:pPr marL="0" indent="0">
              <a:buNone/>
            </a:pPr>
            <a:r>
              <a:rPr lang="vi-VN" dirty="0" smtClean="0"/>
              <a:t>…</a:t>
            </a:r>
          </a:p>
          <a:p>
            <a:pPr marL="0" indent="0">
              <a:buNone/>
            </a:pPr>
            <a:r>
              <a:rPr lang="vi-VN" dirty="0" smtClean="0"/>
              <a:t>- </a:t>
            </a:r>
            <a:r>
              <a:rPr lang="vi-VN" dirty="0"/>
              <a:t>Nầy Di Lặc! Tất cả trọng tội, huệ hành Bồ Tát dùng sức trí huệ đều hay xô diệt, cũng chẳng nhơn nó mà đọa ác đạo.</a:t>
            </a:r>
          </a:p>
          <a:p>
            <a:pPr marL="0" indent="0">
              <a:buNone/>
            </a:pPr>
            <a:r>
              <a:rPr lang="vi-VN" dirty="0"/>
              <a:t>Ví như có người đem củi gỗ ném vào khối lửa lớn, luôn luôn thêm củi, do đó ngọn lửa càng thêm sáng không hề tắt. Cũng vậy, nầy Di Lặc, huệ hành Bồ Tát dùng lửa trí huệ đốt củi phiền não luôn luôn thêm củi gỗ phiền não, do đó khối lửa trí huệ thêm sáng mãi không hề tắt</a:t>
            </a:r>
            <a:r>
              <a:rPr lang="vi-VN" dirty="0" smtClean="0"/>
              <a:t>.</a:t>
            </a:r>
          </a:p>
          <a:p>
            <a:pPr marL="0" indent="0">
              <a:buNone/>
            </a:pPr>
            <a:r>
              <a:rPr lang="vi-VN" dirty="0" smtClean="0"/>
              <a:t>…</a:t>
            </a:r>
          </a:p>
          <a:p>
            <a:pPr marL="0" indent="0">
              <a:buNone/>
            </a:pPr>
            <a:r>
              <a:rPr lang="vi-VN" dirty="0"/>
              <a:t>Di Lặc Bồ Tát bạch rằng: “Bạch Đức Thế Tôn! Sơ nghiệp Bồ Tát đã xuất gia rồi mà chưa được sức trí huệ, nay muốn được thì nên xả bỏ pháp gì nên tu pháp gì để cho huệ lực chưa sanh thì được sanh, huệ lực đã sanh thì tăng trưởng”.</a:t>
            </a:r>
          </a:p>
          <a:p>
            <a:pPr marL="0" indent="0">
              <a:buNone/>
            </a:pPr>
            <a:r>
              <a:rPr lang="vi-VN" dirty="0"/>
              <a:t>Đức Phật phán: “Nầy Di Lặc! Sơ nghiệp Bồ Tát đã xuất gia rồi muốn huệ lực được tăng trưởng, nên đối với </a:t>
            </a:r>
            <a:r>
              <a:rPr lang="vi-VN" dirty="0">
                <a:hlinkClick r:id="rId3" action="ppaction://hlinksldjump"/>
              </a:rPr>
              <a:t>lợi dưỡng </a:t>
            </a:r>
            <a:r>
              <a:rPr lang="vi-VN" dirty="0"/>
              <a:t>biết rõ tội lỗi của nó và cần xả ly. Với những </a:t>
            </a:r>
            <a:r>
              <a:rPr lang="vi-VN" dirty="0">
                <a:hlinkClick r:id="rId4" action="ppaction://hlinksldjump"/>
              </a:rPr>
              <a:t>lỗi ưa ồn náo</a:t>
            </a:r>
            <a:r>
              <a:rPr lang="vi-VN" dirty="0"/>
              <a:t> </a:t>
            </a:r>
            <a:r>
              <a:rPr lang="vi-VN" dirty="0">
                <a:hlinkClick r:id="rId5" action="ppaction://hlinksldjump"/>
              </a:rPr>
              <a:t>nói chuyện thế tục</a:t>
            </a:r>
            <a:r>
              <a:rPr lang="vi-VN" dirty="0"/>
              <a:t>, </a:t>
            </a:r>
            <a:r>
              <a:rPr lang="vi-VN" dirty="0">
                <a:hlinkClick r:id="rId6" action="ppaction://hlinksldjump"/>
              </a:rPr>
              <a:t>ưa ngủ nghỉ </a:t>
            </a:r>
            <a:r>
              <a:rPr lang="vi-VN" dirty="0">
                <a:hlinkClick r:id="rId7" action="ppaction://hlinksldjump"/>
              </a:rPr>
              <a:t>làm nhiều công việc thích hí luận</a:t>
            </a:r>
            <a:r>
              <a:rPr lang="vi-VN" dirty="0"/>
              <a:t> đều phải xa rời. Phải bỏ lợi dưỡng mà tập thiểu dục, bỏ nơi ồn náo mà thích vắng lặng, bỏ chuyện đời mà quán thiệt nghĩa, đầu hôm cuối đêm phải xa rời ngủ nghỉ để quan sát tư duy tùy hành tu tập, xả bỏ các công vụ và các hí luận mà tu đạo xuất thế, thương nhớ chúng sanh</a:t>
            </a:r>
            <a:r>
              <a:rPr lang="vi-VN" dirty="0" smtClean="0"/>
              <a:t>.</a:t>
            </a:r>
            <a:endParaRPr lang="vi-VN" dirty="0"/>
          </a:p>
        </p:txBody>
      </p:sp>
    </p:spTree>
    <p:extLst>
      <p:ext uri="{BB962C8B-B14F-4D97-AF65-F5344CB8AC3E}">
        <p14:creationId xmlns:p14="http://schemas.microsoft.com/office/powerpoint/2010/main" val="30266730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PHÁP HỘI PHÁT THẮNG CHÍ NGUY</a:t>
            </a:r>
            <a:r>
              <a:rPr lang="en-US" dirty="0"/>
              <a:t>ệ</a:t>
            </a:r>
            <a:r>
              <a:rPr lang="pl-PL" dirty="0"/>
              <a:t>N</a:t>
            </a:r>
            <a:r>
              <a:rPr lang="en-US" dirty="0"/>
              <a:t/>
            </a:r>
            <a:br>
              <a:rPr lang="en-US" dirty="0"/>
            </a:br>
            <a:r>
              <a:rPr lang="en-US" dirty="0" err="1" smtClean="0"/>
              <a:t>Đề</a:t>
            </a:r>
            <a:r>
              <a:rPr lang="en-US" dirty="0" smtClean="0"/>
              <a:t> </a:t>
            </a:r>
            <a:r>
              <a:rPr lang="en-US" dirty="0" err="1" smtClean="0"/>
              <a:t>tài</a:t>
            </a:r>
            <a:r>
              <a:rPr lang="en-US" dirty="0" smtClean="0"/>
              <a:t>: </a:t>
            </a:r>
            <a:r>
              <a:rPr lang="en-US" dirty="0" err="1" smtClean="0"/>
              <a:t>Tham</a:t>
            </a:r>
            <a:r>
              <a:rPr lang="en-US" dirty="0" smtClean="0"/>
              <a:t> </a:t>
            </a:r>
            <a:r>
              <a:rPr lang="en-US" dirty="0" err="1" smtClean="0"/>
              <a:t>cầu</a:t>
            </a:r>
            <a:r>
              <a:rPr lang="en-US" dirty="0" smtClean="0"/>
              <a:t> </a:t>
            </a:r>
            <a:r>
              <a:rPr lang="en-US" dirty="0" err="1" smtClean="0"/>
              <a:t>lợi</a:t>
            </a:r>
            <a:r>
              <a:rPr lang="en-US" dirty="0" smtClean="0"/>
              <a:t> </a:t>
            </a:r>
            <a:r>
              <a:rPr lang="en-US" dirty="0" err="1" smtClean="0"/>
              <a:t>dưỡng</a:t>
            </a:r>
            <a:endParaRPr lang="vi-VN" dirty="0"/>
          </a:p>
        </p:txBody>
      </p:sp>
      <p:sp>
        <p:nvSpPr>
          <p:cNvPr id="3" name="Content Placeholder 2"/>
          <p:cNvSpPr>
            <a:spLocks noGrp="1"/>
          </p:cNvSpPr>
          <p:nvPr>
            <p:ph idx="1"/>
          </p:nvPr>
        </p:nvSpPr>
        <p:spPr/>
        <p:txBody>
          <a:bodyPr>
            <a:normAutofit fontScale="55000" lnSpcReduction="20000"/>
          </a:bodyPr>
          <a:lstStyle/>
          <a:p>
            <a:pPr marL="0" indent="0">
              <a:buNone/>
            </a:pPr>
            <a:r>
              <a:rPr lang="vi-VN" dirty="0" smtClean="0"/>
              <a:t>…</a:t>
            </a:r>
          </a:p>
          <a:p>
            <a:pPr marL="0" indent="0">
              <a:buNone/>
            </a:pPr>
            <a:r>
              <a:rPr lang="vi-VN" dirty="0" smtClean="0"/>
              <a:t>Di </a:t>
            </a:r>
            <a:r>
              <a:rPr lang="vi-VN" dirty="0"/>
              <a:t>Lặc Bồ Tát bạch rằng: “Bạch Đức Thế Tôn! Thế nào là lỗi của lợi dưỡng, nếu lúc quán sát hay khiến Bồ Tát thích xa lìa chẳng phát sanh nhiệt não?”.</a:t>
            </a:r>
          </a:p>
          <a:p>
            <a:pPr marL="0" indent="0">
              <a:buNone/>
            </a:pPr>
            <a:r>
              <a:rPr lang="vi-VN" dirty="0" smtClean="0"/>
              <a:t>…</a:t>
            </a:r>
          </a:p>
          <a:p>
            <a:pPr marL="0" indent="0">
              <a:buNone/>
            </a:pPr>
            <a:r>
              <a:rPr lang="vi-VN" dirty="0" smtClean="0"/>
              <a:t>Đức </a:t>
            </a:r>
            <a:r>
              <a:rPr lang="vi-VN" dirty="0"/>
              <a:t>Phật phán: “Nầy Di Lặc! Sơ nghiệp Bồ Tát nên quan sát lợi dưỡng </a:t>
            </a:r>
            <a:r>
              <a:rPr lang="vi-VN" dirty="0" smtClean="0"/>
              <a:t>vì:</a:t>
            </a:r>
          </a:p>
          <a:p>
            <a:pPr marL="0" indent="0">
              <a:buNone/>
            </a:pPr>
            <a:endParaRPr lang="vi-VN" dirty="0"/>
          </a:p>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a:p>
          <a:p>
            <a:pPr marL="0" indent="0">
              <a:buNone/>
            </a:pPr>
            <a:endParaRPr lang="vi-VN" dirty="0" smtClean="0"/>
          </a:p>
          <a:p>
            <a:pPr marL="0" indent="0">
              <a:buNone/>
            </a:pPr>
            <a:r>
              <a:rPr lang="vi-VN" dirty="0" smtClean="0"/>
              <a:t> </a:t>
            </a:r>
          </a:p>
          <a:p>
            <a:pPr marL="0" indent="0">
              <a:buNone/>
            </a:pPr>
            <a:endParaRPr lang="vi-VN" dirty="0" smtClean="0"/>
          </a:p>
          <a:p>
            <a:pPr marL="0" indent="0">
              <a:buNone/>
            </a:pPr>
            <a:endParaRPr lang="vi-VN" dirty="0" smtClean="0"/>
          </a:p>
        </p:txBody>
      </p:sp>
      <p:graphicFrame>
        <p:nvGraphicFramePr>
          <p:cNvPr id="6" name="Table 5"/>
          <p:cNvGraphicFramePr>
            <a:graphicFrameLocks noGrp="1"/>
          </p:cNvGraphicFramePr>
          <p:nvPr>
            <p:extLst>
              <p:ext uri="{D42A27DB-BD31-4B8C-83A1-F6EECF244321}">
                <p14:modId xmlns:p14="http://schemas.microsoft.com/office/powerpoint/2010/main" val="4162955882"/>
              </p:ext>
            </p:extLst>
          </p:nvPr>
        </p:nvGraphicFramePr>
        <p:xfrm>
          <a:off x="533400" y="2971800"/>
          <a:ext cx="7964745" cy="3613846"/>
        </p:xfrm>
        <a:graphic>
          <a:graphicData uri="http://schemas.openxmlformats.org/drawingml/2006/table">
            <a:tbl>
              <a:tblPr>
                <a:tableStyleId>{5C22544A-7EE6-4342-B048-85BDC9FD1C3A}</a:tableStyleId>
              </a:tblPr>
              <a:tblGrid>
                <a:gridCol w="4002346"/>
                <a:gridCol w="3962399"/>
              </a:tblGrid>
              <a:tr h="38996">
                <a:tc>
                  <a:txBody>
                    <a:bodyPr/>
                    <a:lstStyle/>
                    <a:p>
                      <a:pPr algn="l" rtl="0" fontAlgn="ctr"/>
                      <a:r>
                        <a:rPr lang="vi-VN" sz="1200" u="none" strike="noStrike">
                          <a:effectLst/>
                        </a:rPr>
                        <a:t>hư mất chánh niệm sanh sân khuể vậy, </a:t>
                      </a:r>
                      <a:endParaRPr lang="vi-VN" sz="1200" b="0" i="0" u="none" strike="noStrike">
                        <a:solidFill>
                          <a:srgbClr val="000000"/>
                        </a:solidFill>
                        <a:effectLst/>
                        <a:latin typeface="Arial"/>
                      </a:endParaRPr>
                    </a:p>
                  </a:txBody>
                  <a:tcPr marL="1018" marR="1018" marT="1018" marB="0" anchor="ctr"/>
                </a:tc>
                <a:tc>
                  <a:txBody>
                    <a:bodyPr/>
                    <a:lstStyle/>
                    <a:p>
                      <a:pPr algn="l" rtl="0" fontAlgn="ctr"/>
                      <a:r>
                        <a:rPr lang="vi-VN" sz="1200" u="none" strike="noStrike">
                          <a:effectLst/>
                        </a:rPr>
                        <a:t>ở nơi nhà thân hữu xem chờ nhan sắc sanh ưu não vậy, </a:t>
                      </a:r>
                      <a:endParaRPr lang="vi-VN" sz="1200" b="0" i="0" u="none" strike="noStrike">
                        <a:solidFill>
                          <a:srgbClr val="000000"/>
                        </a:solidFill>
                        <a:effectLst/>
                        <a:latin typeface="Arial"/>
                      </a:endParaRPr>
                    </a:p>
                  </a:txBody>
                  <a:tcPr marL="1018" marR="1018" marT="1018" marB="0" anchor="ctr"/>
                </a:tc>
              </a:tr>
              <a:tr h="250977">
                <a:tc>
                  <a:txBody>
                    <a:bodyPr/>
                    <a:lstStyle/>
                    <a:p>
                      <a:pPr algn="l" rtl="0" fontAlgn="ctr"/>
                      <a:r>
                        <a:rPr lang="fr-FR" sz="1200" u="none" strike="noStrike" dirty="0" err="1">
                          <a:effectLst/>
                          <a:latin typeface="Arial" panose="020B0604020202020204" pitchFamily="34" charset="0"/>
                          <a:cs typeface="Arial" panose="020B0604020202020204" pitchFamily="34" charset="0"/>
                        </a:rPr>
                        <a:t>quan</a:t>
                      </a:r>
                      <a:r>
                        <a:rPr lang="fr-FR" sz="1200" u="none" strike="noStrike" dirty="0">
                          <a:effectLst/>
                          <a:latin typeface="Arial" panose="020B0604020202020204" pitchFamily="34" charset="0"/>
                          <a:cs typeface="Arial" panose="020B0604020202020204" pitchFamily="34" charset="0"/>
                        </a:rPr>
                        <a:t> </a:t>
                      </a:r>
                      <a:r>
                        <a:rPr lang="fr-FR" sz="1200" u="none" strike="noStrike" dirty="0" err="1">
                          <a:effectLst/>
                          <a:latin typeface="Arial" panose="020B0604020202020204" pitchFamily="34" charset="0"/>
                          <a:cs typeface="Arial" panose="020B0604020202020204" pitchFamily="34" charset="0"/>
                        </a:rPr>
                        <a:t>niệm</a:t>
                      </a:r>
                      <a:r>
                        <a:rPr lang="fr-FR" sz="1200" u="none" strike="noStrike" dirty="0">
                          <a:effectLst/>
                          <a:latin typeface="Arial" panose="020B0604020202020204" pitchFamily="34" charset="0"/>
                          <a:cs typeface="Arial" panose="020B0604020202020204" pitchFamily="34" charset="0"/>
                        </a:rPr>
                        <a:t> </a:t>
                      </a:r>
                      <a:r>
                        <a:rPr lang="fr-FR" sz="1200" u="none" strike="noStrike" dirty="0" err="1">
                          <a:effectLst/>
                          <a:latin typeface="Arial" panose="020B0604020202020204" pitchFamily="34" charset="0"/>
                          <a:cs typeface="Arial" panose="020B0604020202020204" pitchFamily="34" charset="0"/>
                        </a:rPr>
                        <a:t>đắc</a:t>
                      </a:r>
                      <a:r>
                        <a:rPr lang="fr-FR" sz="1200" u="none" strike="noStrike" dirty="0">
                          <a:effectLst/>
                          <a:latin typeface="Arial" panose="020B0604020202020204" pitchFamily="34" charset="0"/>
                          <a:cs typeface="Arial" panose="020B0604020202020204" pitchFamily="34" charset="0"/>
                        </a:rPr>
                        <a:t> </a:t>
                      </a:r>
                      <a:r>
                        <a:rPr lang="fr-FR" sz="1200" u="none" strike="noStrike" dirty="0" err="1">
                          <a:effectLst/>
                          <a:latin typeface="Arial" panose="020B0604020202020204" pitchFamily="34" charset="0"/>
                          <a:cs typeface="Arial" panose="020B0604020202020204" pitchFamily="34" charset="0"/>
                        </a:rPr>
                        <a:t>thất</a:t>
                      </a:r>
                      <a:r>
                        <a:rPr lang="fr-FR" sz="1200" u="none" strike="noStrike" dirty="0">
                          <a:effectLst/>
                          <a:latin typeface="Arial" panose="020B0604020202020204" pitchFamily="34" charset="0"/>
                          <a:cs typeface="Arial" panose="020B0604020202020204" pitchFamily="34" charset="0"/>
                        </a:rPr>
                        <a:t> </a:t>
                      </a:r>
                      <a:r>
                        <a:rPr lang="fr-FR" sz="1200" u="none" strike="noStrike" dirty="0" err="1">
                          <a:effectLst/>
                          <a:latin typeface="Arial" panose="020B0604020202020204" pitchFamily="34" charset="0"/>
                          <a:cs typeface="Arial" panose="020B0604020202020204" pitchFamily="34" charset="0"/>
                        </a:rPr>
                        <a:t>sanh</a:t>
                      </a:r>
                      <a:r>
                        <a:rPr lang="fr-FR" sz="1200" u="none" strike="noStrike" dirty="0">
                          <a:effectLst/>
                          <a:latin typeface="Arial" panose="020B0604020202020204" pitchFamily="34" charset="0"/>
                          <a:cs typeface="Arial" panose="020B0604020202020204" pitchFamily="34" charset="0"/>
                        </a:rPr>
                        <a:t> </a:t>
                      </a:r>
                      <a:r>
                        <a:rPr lang="fr-FR" sz="1200" u="none" strike="noStrike" dirty="0" err="1">
                          <a:effectLst/>
                          <a:latin typeface="Arial" panose="020B0604020202020204" pitchFamily="34" charset="0"/>
                          <a:cs typeface="Arial" panose="020B0604020202020204" pitchFamily="34" charset="0"/>
                        </a:rPr>
                        <a:t>ngu</a:t>
                      </a:r>
                      <a:r>
                        <a:rPr lang="fr-FR" sz="1200" u="none" strike="noStrike" dirty="0">
                          <a:effectLst/>
                          <a:latin typeface="Arial" panose="020B0604020202020204" pitchFamily="34" charset="0"/>
                          <a:cs typeface="Arial" panose="020B0604020202020204" pitchFamily="34" charset="0"/>
                        </a:rPr>
                        <a:t> si </a:t>
                      </a:r>
                      <a:r>
                        <a:rPr lang="fr-FR" sz="1200" u="none" strike="noStrike" dirty="0" err="1">
                          <a:effectLst/>
                          <a:latin typeface="Arial" panose="020B0604020202020204" pitchFamily="34" charset="0"/>
                          <a:cs typeface="Arial" panose="020B0604020202020204" pitchFamily="34" charset="0"/>
                        </a:rPr>
                        <a:t>vậy</a:t>
                      </a:r>
                      <a:r>
                        <a:rPr lang="fr-FR" sz="1200" u="none" strike="noStrike" dirty="0">
                          <a:effectLst/>
                          <a:latin typeface="Arial" panose="020B0604020202020204" pitchFamily="34" charset="0"/>
                          <a:cs typeface="Arial" panose="020B0604020202020204" pitchFamily="34" charset="0"/>
                        </a:rPr>
                        <a:t>, </a:t>
                      </a:r>
                      <a:endParaRPr lang="fr-FR" sz="1200" b="0" i="0" u="none" strike="noStrike" dirty="0">
                        <a:solidFill>
                          <a:srgbClr val="000000"/>
                        </a:solidFill>
                        <a:effectLst/>
                        <a:latin typeface="Arial" panose="020B0604020202020204" pitchFamily="34" charset="0"/>
                        <a:cs typeface="Arial" panose="020B0604020202020204" pitchFamily="34" charset="0"/>
                      </a:endParaRPr>
                    </a:p>
                  </a:txBody>
                  <a:tcPr marL="1018" marR="1018" marT="1018" marB="0" anchor="ctr"/>
                </a:tc>
                <a:tc>
                  <a:txBody>
                    <a:bodyPr/>
                    <a:lstStyle/>
                    <a:p>
                      <a:pPr algn="l" rtl="0" fontAlgn="ctr"/>
                      <a:r>
                        <a:rPr lang="vi-VN" sz="1200" u="none" strike="noStrike">
                          <a:effectLst/>
                        </a:rPr>
                        <a:t>yêu mến đồ vật tổn hoại bị lòng lo rầu nhiễu loạn vậy, </a:t>
                      </a:r>
                      <a:endParaRPr lang="vi-VN" sz="1200" b="0" i="0" u="none" strike="noStrike">
                        <a:solidFill>
                          <a:srgbClr val="000000"/>
                        </a:solidFill>
                        <a:effectLst/>
                        <a:latin typeface="Arial"/>
                      </a:endParaRPr>
                    </a:p>
                  </a:txBody>
                  <a:tcPr marL="1018" marR="1018" marT="1018" marB="0" anchor="ctr"/>
                </a:tc>
              </a:tr>
              <a:tr h="410190">
                <a:tc>
                  <a:txBody>
                    <a:bodyPr/>
                    <a:lstStyle/>
                    <a:p>
                      <a:pPr algn="l" rtl="0" fontAlgn="ctr"/>
                      <a:r>
                        <a:rPr lang="vi-VN" sz="1200" u="none" strike="noStrike">
                          <a:effectLst/>
                        </a:rPr>
                        <a:t>hay sanh tâm cao hạ tật đố vậy, </a:t>
                      </a:r>
                      <a:endParaRPr lang="vi-VN" sz="1200" b="0" i="0" u="none" strike="noStrike">
                        <a:solidFill>
                          <a:srgbClr val="000000"/>
                        </a:solidFill>
                        <a:effectLst/>
                        <a:latin typeface="Arial"/>
                      </a:endParaRPr>
                    </a:p>
                  </a:txBody>
                  <a:tcPr marL="1018" marR="1018" marT="1018" marB="0" anchor="ctr"/>
                </a:tc>
                <a:tc>
                  <a:txBody>
                    <a:bodyPr/>
                    <a:lstStyle/>
                    <a:p>
                      <a:pPr algn="l" rtl="0" fontAlgn="ctr"/>
                      <a:r>
                        <a:rPr lang="vi-VN" sz="1200" u="none" strike="noStrike">
                          <a:effectLst/>
                        </a:rPr>
                        <a:t>nên quán lợi dưỡng vì ở nơi bốn niệm xứ nhiều quên mất làm kém hao bạch pháp vậy, </a:t>
                      </a:r>
                      <a:endParaRPr lang="vi-VN" sz="1200" b="0" i="0" u="none" strike="noStrike">
                        <a:solidFill>
                          <a:srgbClr val="000000"/>
                        </a:solidFill>
                        <a:effectLst/>
                        <a:latin typeface="Arial"/>
                      </a:endParaRPr>
                    </a:p>
                  </a:txBody>
                  <a:tcPr marL="1018" marR="1018" marT="1018" marB="0" anchor="ctr"/>
                </a:tc>
              </a:tr>
              <a:tr h="319211">
                <a:tc>
                  <a:txBody>
                    <a:bodyPr/>
                    <a:lstStyle/>
                    <a:p>
                      <a:pPr algn="l" rtl="0" fontAlgn="ctr"/>
                      <a:r>
                        <a:rPr lang="vi-VN" sz="1200" u="none" strike="noStrike">
                          <a:effectLst/>
                        </a:rPr>
                        <a:t>ở nơi nhà thân hữu xan lẫn ham ưa sanh cuống hoặc vậy, </a:t>
                      </a:r>
                      <a:endParaRPr lang="vi-VN" sz="1200" b="0" i="0" u="none" strike="noStrike">
                        <a:solidFill>
                          <a:srgbClr val="000000"/>
                        </a:solidFill>
                        <a:effectLst/>
                        <a:latin typeface="Arial"/>
                      </a:endParaRPr>
                    </a:p>
                  </a:txBody>
                  <a:tcPr marL="1018" marR="1018" marT="1018" marB="0" anchor="ctr"/>
                </a:tc>
                <a:tc>
                  <a:txBody>
                    <a:bodyPr/>
                    <a:lstStyle/>
                    <a:p>
                      <a:pPr algn="l" rtl="0" fontAlgn="ctr"/>
                      <a:r>
                        <a:rPr lang="vi-VN" sz="1200" u="none" strike="noStrike">
                          <a:effectLst/>
                        </a:rPr>
                        <a:t>ở nơi bốn chánh cần nhiều thối thất hay khiến tất cả tha luận thắng vậy, </a:t>
                      </a:r>
                      <a:endParaRPr lang="vi-VN" sz="1200" b="0" i="0" u="none" strike="noStrike">
                        <a:solidFill>
                          <a:srgbClr val="000000"/>
                        </a:solidFill>
                        <a:effectLst/>
                        <a:latin typeface="Arial"/>
                      </a:endParaRPr>
                    </a:p>
                  </a:txBody>
                  <a:tcPr marL="1018" marR="1018" marT="1018" marB="0" anchor="ctr"/>
                </a:tc>
              </a:tr>
              <a:tr h="250977">
                <a:tc>
                  <a:txBody>
                    <a:bodyPr/>
                    <a:lstStyle/>
                    <a:p>
                      <a:pPr algn="l" rtl="0" fontAlgn="ctr"/>
                      <a:r>
                        <a:rPr lang="vi-VN" sz="1200" u="none" strike="noStrike">
                          <a:effectLst/>
                        </a:rPr>
                        <a:t>gây nên ưa thích sanh siểm khúc vậy, </a:t>
                      </a:r>
                      <a:endParaRPr lang="vi-VN" sz="1200" b="0" i="0" u="none" strike="noStrike">
                        <a:solidFill>
                          <a:srgbClr val="000000"/>
                        </a:solidFill>
                        <a:effectLst/>
                        <a:latin typeface="Arial"/>
                      </a:endParaRPr>
                    </a:p>
                  </a:txBody>
                  <a:tcPr marL="1018" marR="1018" marT="1018" marB="0" anchor="ctr"/>
                </a:tc>
                <a:tc>
                  <a:txBody>
                    <a:bodyPr/>
                    <a:lstStyle/>
                    <a:p>
                      <a:pPr algn="l" rtl="0" fontAlgn="ctr"/>
                      <a:r>
                        <a:rPr lang="vi-VN" sz="1200" u="none" strike="noStrike">
                          <a:effectLst/>
                        </a:rPr>
                        <a:t>tự khoe nói đã được thần thông trí huệ sanh sự sai trái vậy, </a:t>
                      </a:r>
                      <a:endParaRPr lang="vi-VN" sz="1200" b="0" i="0" u="none" strike="noStrike">
                        <a:solidFill>
                          <a:srgbClr val="000000"/>
                        </a:solidFill>
                        <a:effectLst/>
                        <a:latin typeface="Arial"/>
                      </a:endParaRPr>
                    </a:p>
                  </a:txBody>
                  <a:tcPr marL="1018" marR="1018" marT="1018" marB="0" anchor="ctr"/>
                </a:tc>
              </a:tr>
              <a:tr h="205490">
                <a:tc>
                  <a:txBody>
                    <a:bodyPr/>
                    <a:lstStyle/>
                    <a:p>
                      <a:pPr algn="l" rtl="0" fontAlgn="ctr"/>
                      <a:r>
                        <a:rPr lang="vi-VN" sz="1200" u="none" strike="noStrike">
                          <a:effectLst/>
                        </a:rPr>
                        <a:t>bỏ bốn thánh chủng không tàm quí vậy,</a:t>
                      </a:r>
                      <a:endParaRPr lang="vi-VN" sz="1200" b="0" i="0" u="none" strike="noStrike">
                        <a:solidFill>
                          <a:srgbClr val="000000"/>
                        </a:solidFill>
                        <a:effectLst/>
                        <a:latin typeface="Arial"/>
                      </a:endParaRPr>
                    </a:p>
                  </a:txBody>
                  <a:tcPr marL="1018" marR="1018" marT="1018" marB="0" anchor="ctr"/>
                </a:tc>
                <a:tc>
                  <a:txBody>
                    <a:bodyPr/>
                    <a:lstStyle/>
                    <a:p>
                      <a:pPr algn="l" rtl="0" fontAlgn="ctr"/>
                      <a:r>
                        <a:rPr lang="vi-VN" sz="1200" u="none" strike="noStrike">
                          <a:effectLst/>
                        </a:rPr>
                        <a:t>trước sau đắc thất sanh lòng oán ghét vậy, </a:t>
                      </a:r>
                      <a:endParaRPr lang="vi-VN" sz="1200" b="0" i="0" u="none" strike="noStrike">
                        <a:solidFill>
                          <a:srgbClr val="000000"/>
                        </a:solidFill>
                        <a:effectLst/>
                        <a:latin typeface="Arial"/>
                      </a:endParaRPr>
                    </a:p>
                  </a:txBody>
                  <a:tcPr marL="1018" marR="1018" marT="1018" marB="0" anchor="ctr"/>
                </a:tc>
              </a:tr>
              <a:tr h="205490">
                <a:tc>
                  <a:txBody>
                    <a:bodyPr/>
                    <a:lstStyle/>
                    <a:p>
                      <a:pPr algn="l" rtl="0" fontAlgn="ctr"/>
                      <a:r>
                        <a:rPr lang="vi-VN" sz="1200" u="none" strike="noStrike" dirty="0" smtClean="0">
                          <a:effectLst/>
                        </a:rPr>
                        <a:t>tất </a:t>
                      </a:r>
                      <a:r>
                        <a:rPr lang="vi-VN" sz="1200" u="none" strike="noStrike" dirty="0">
                          <a:effectLst/>
                        </a:rPr>
                        <a:t>cả chư Phật chẳng hứa khả, </a:t>
                      </a:r>
                      <a:endParaRPr lang="vi-VN" sz="1200" b="0" i="0" u="none" strike="noStrike" dirty="0">
                        <a:solidFill>
                          <a:srgbClr val="000000"/>
                        </a:solidFill>
                        <a:effectLst/>
                        <a:latin typeface="Arial"/>
                      </a:endParaRPr>
                    </a:p>
                  </a:txBody>
                  <a:tcPr marL="1018" marR="1018" marT="1018" marB="0" anchor="ctr"/>
                </a:tc>
                <a:tc>
                  <a:txBody>
                    <a:bodyPr/>
                    <a:lstStyle/>
                    <a:p>
                      <a:pPr algn="l" rtl="0" fontAlgn="ctr"/>
                      <a:r>
                        <a:rPr lang="vi-VN" sz="1200" u="none" strike="noStrike" dirty="0">
                          <a:effectLst/>
                        </a:rPr>
                        <a:t>giận ghét nhau nói lỗi lầm nhiều giác quán vậy, </a:t>
                      </a:r>
                      <a:endParaRPr lang="vi-VN" sz="1200" b="0" i="0" u="none" strike="noStrike" dirty="0">
                        <a:solidFill>
                          <a:srgbClr val="000000"/>
                        </a:solidFill>
                        <a:effectLst/>
                        <a:latin typeface="Arial"/>
                      </a:endParaRPr>
                    </a:p>
                  </a:txBody>
                  <a:tcPr marL="1018" marR="1018" marT="1018" marB="0" anchor="ctr"/>
                </a:tc>
              </a:tr>
              <a:tr h="364701">
                <a:tc>
                  <a:txBody>
                    <a:bodyPr/>
                    <a:lstStyle/>
                    <a:p>
                      <a:pPr algn="l" rtl="0" fontAlgn="ctr"/>
                      <a:r>
                        <a:rPr lang="vi-VN" sz="1200" u="none" strike="noStrike" dirty="0">
                          <a:effectLst/>
                        </a:rPr>
                        <a:t>quen phóng dật sanh cao mạn vậy, </a:t>
                      </a:r>
                      <a:endParaRPr lang="vi-VN" sz="1200" b="0" i="0" u="none" strike="noStrike" dirty="0">
                        <a:solidFill>
                          <a:srgbClr val="000000"/>
                        </a:solidFill>
                        <a:effectLst/>
                        <a:latin typeface="Arial"/>
                      </a:endParaRPr>
                    </a:p>
                  </a:txBody>
                  <a:tcPr marL="1018" marR="1018" marT="1018" marB="0" anchor="ctr"/>
                </a:tc>
                <a:tc>
                  <a:txBody>
                    <a:bodyPr/>
                    <a:lstStyle/>
                    <a:p>
                      <a:pPr algn="l" rtl="0" fontAlgn="ctr"/>
                      <a:r>
                        <a:rPr lang="vi-VN" sz="1200" u="none" strike="noStrike" dirty="0">
                          <a:effectLst/>
                        </a:rPr>
                        <a:t>lo sanh sống mà kinh doanh nghiệp đời so tính suy tư giảm mất sự an lạc vậy, </a:t>
                      </a:r>
                      <a:endParaRPr lang="vi-VN" sz="1200" b="0" i="0" u="none" strike="noStrike" dirty="0">
                        <a:solidFill>
                          <a:srgbClr val="000000"/>
                        </a:solidFill>
                        <a:effectLst/>
                        <a:latin typeface="Arial"/>
                      </a:endParaRPr>
                    </a:p>
                  </a:txBody>
                  <a:tcPr marL="1018" marR="1018" marT="1018" marB="0" anchor="ctr"/>
                </a:tc>
              </a:tr>
              <a:tr h="523911">
                <a:tc>
                  <a:txBody>
                    <a:bodyPr/>
                    <a:lstStyle/>
                    <a:p>
                      <a:pPr algn="l" rtl="0" fontAlgn="ctr"/>
                      <a:r>
                        <a:rPr lang="vi-VN" sz="1200" u="none" strike="noStrike">
                          <a:effectLst/>
                        </a:rPr>
                        <a:t>bỏ thắng phước điền khởi khinh mạn làm ma đảng vậy, </a:t>
                      </a:r>
                      <a:endParaRPr lang="vi-VN" sz="1200" b="0" i="0" u="none" strike="noStrike">
                        <a:solidFill>
                          <a:srgbClr val="000000"/>
                        </a:solidFill>
                        <a:effectLst/>
                        <a:latin typeface="Arial"/>
                      </a:endParaRPr>
                    </a:p>
                  </a:txBody>
                  <a:tcPr marL="1018" marR="1018" marT="1018" marB="0" anchor="ctr"/>
                </a:tc>
                <a:tc>
                  <a:txBody>
                    <a:bodyPr/>
                    <a:lstStyle/>
                    <a:p>
                      <a:pPr algn="l" rtl="0" fontAlgn="ctr"/>
                      <a:r>
                        <a:rPr lang="vi-VN" sz="1200" u="none" strike="noStrike">
                          <a:effectLst/>
                        </a:rPr>
                        <a:t>với những thiện căn cho đến thiền định giải thoát tam muội tam ma bát đề lòng như dâm nữ hay thối thất vậy, </a:t>
                      </a:r>
                      <a:endParaRPr lang="vi-VN" sz="1200" b="0" i="0" u="none" strike="noStrike">
                        <a:solidFill>
                          <a:srgbClr val="000000"/>
                        </a:solidFill>
                        <a:effectLst/>
                        <a:latin typeface="Arial"/>
                      </a:endParaRPr>
                    </a:p>
                  </a:txBody>
                  <a:tcPr marL="1018" marR="1018" marT="1018" marB="0" anchor="ctr"/>
                </a:tc>
              </a:tr>
              <a:tr h="341956">
                <a:tc>
                  <a:txBody>
                    <a:bodyPr/>
                    <a:lstStyle/>
                    <a:p>
                      <a:pPr algn="l" rtl="0" fontAlgn="ctr"/>
                      <a:r>
                        <a:rPr lang="vi-VN" sz="1200" u="none" strike="noStrike">
                          <a:effectLst/>
                        </a:rPr>
                        <a:t>là căn bổn các điều ác mà phá hư các điều lành vậy, </a:t>
                      </a:r>
                      <a:endParaRPr lang="vi-VN" sz="1200" b="0" i="0" u="none" strike="noStrike">
                        <a:solidFill>
                          <a:srgbClr val="000000"/>
                        </a:solidFill>
                        <a:effectLst/>
                        <a:latin typeface="Arial"/>
                      </a:endParaRPr>
                    </a:p>
                  </a:txBody>
                  <a:tcPr marL="1018" marR="1018" marT="1018" marB="0" anchor="ctr"/>
                </a:tc>
                <a:tc>
                  <a:txBody>
                    <a:bodyPr/>
                    <a:lstStyle/>
                    <a:p>
                      <a:pPr algn="l" rtl="0" fontAlgn="ctr"/>
                      <a:r>
                        <a:rPr lang="vi-VN" sz="1200" u="none" strike="noStrike">
                          <a:effectLst/>
                        </a:rPr>
                        <a:t>bỏ rời trí đức đoạn đức đọa vào các ác đạo địa ngục súc sanh ngạ quỉ vậy, </a:t>
                      </a:r>
                      <a:endParaRPr lang="vi-VN" sz="1200" b="0" i="0" u="none" strike="noStrike">
                        <a:solidFill>
                          <a:srgbClr val="000000"/>
                        </a:solidFill>
                        <a:effectLst/>
                        <a:latin typeface="Arial"/>
                      </a:endParaRPr>
                    </a:p>
                  </a:txBody>
                  <a:tcPr marL="1018" marR="1018" marT="1018" marB="0" anchor="ctr"/>
                </a:tc>
              </a:tr>
              <a:tr h="364701">
                <a:tc>
                  <a:txBody>
                    <a:bodyPr/>
                    <a:lstStyle/>
                    <a:p>
                      <a:pPr algn="l" rtl="0" fontAlgn="ctr"/>
                      <a:r>
                        <a:rPr lang="vi-VN" sz="1200" u="none" strike="noStrike">
                          <a:effectLst/>
                        </a:rPr>
                        <a:t>nhiều sự tham trước như sương tuyết vậy, </a:t>
                      </a:r>
                      <a:endParaRPr lang="vi-VN" sz="1200" b="0" i="0" u="none" strike="noStrike">
                        <a:solidFill>
                          <a:srgbClr val="000000"/>
                        </a:solidFill>
                        <a:effectLst/>
                        <a:latin typeface="Arial"/>
                      </a:endParaRPr>
                    </a:p>
                  </a:txBody>
                  <a:tcPr marL="1018" marR="1018" marT="1018" marB="0" anchor="ctr"/>
                </a:tc>
                <a:tc>
                  <a:txBody>
                    <a:bodyPr/>
                    <a:lstStyle/>
                    <a:p>
                      <a:pPr algn="l" rtl="0" fontAlgn="ctr"/>
                      <a:r>
                        <a:rPr lang="vi-VN" sz="1200" u="none" strike="noStrike" dirty="0">
                          <a:effectLst/>
                        </a:rPr>
                        <a:t>cùng Đề Bà Đạt Đa và Ô Đà Lạc Ca đồng pháp đồng trụ phải đọa ác đạo vậy.</a:t>
                      </a:r>
                      <a:endParaRPr lang="vi-VN" sz="1200" b="0" i="0" u="none" strike="noStrike" dirty="0">
                        <a:solidFill>
                          <a:srgbClr val="000000"/>
                        </a:solidFill>
                        <a:effectLst/>
                        <a:latin typeface="Arial"/>
                      </a:endParaRPr>
                    </a:p>
                  </a:txBody>
                  <a:tcPr marL="1018" marR="1018" marT="1018" marB="0" anchor="ctr"/>
                </a:tc>
              </a:tr>
            </a:tbl>
          </a:graphicData>
        </a:graphic>
      </p:graphicFrame>
    </p:spTree>
    <p:extLst>
      <p:ext uri="{BB962C8B-B14F-4D97-AF65-F5344CB8AC3E}">
        <p14:creationId xmlns:p14="http://schemas.microsoft.com/office/powerpoint/2010/main" val="2620683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PHÁP HỘI PHÁT THẮNG CHÍ NGUY</a:t>
            </a:r>
            <a:r>
              <a:rPr lang="en-US" dirty="0"/>
              <a:t>ệ</a:t>
            </a:r>
            <a:r>
              <a:rPr lang="pl-PL" dirty="0"/>
              <a:t>N</a:t>
            </a:r>
            <a:r>
              <a:rPr lang="en-US" dirty="0"/>
              <a:t/>
            </a:r>
            <a:br>
              <a:rPr lang="en-US" dirty="0"/>
            </a:br>
            <a:r>
              <a:rPr lang="en-US" dirty="0" err="1" smtClean="0"/>
              <a:t>Đề</a:t>
            </a:r>
            <a:r>
              <a:rPr lang="en-US" dirty="0" smtClean="0"/>
              <a:t> </a:t>
            </a:r>
            <a:r>
              <a:rPr lang="en-US" dirty="0" err="1" smtClean="0"/>
              <a:t>tài</a:t>
            </a:r>
            <a:r>
              <a:rPr lang="en-US" dirty="0"/>
              <a:t>: </a:t>
            </a:r>
            <a:r>
              <a:rPr lang="en-US" dirty="0" err="1"/>
              <a:t>lỗi</a:t>
            </a:r>
            <a:r>
              <a:rPr lang="en-US" dirty="0"/>
              <a:t> ở </a:t>
            </a:r>
            <a:r>
              <a:rPr lang="en-US" dirty="0" err="1"/>
              <a:t>trong</a:t>
            </a:r>
            <a:r>
              <a:rPr lang="en-US" dirty="0"/>
              <a:t> </a:t>
            </a:r>
            <a:r>
              <a:rPr lang="en-US" dirty="0" err="1"/>
              <a:t>ồn</a:t>
            </a:r>
            <a:r>
              <a:rPr lang="en-US" dirty="0"/>
              <a:t> </a:t>
            </a:r>
            <a:r>
              <a:rPr lang="en-US" dirty="0" err="1"/>
              <a:t>náo</a:t>
            </a:r>
            <a:endParaRPr lang="vi-VN" dirty="0"/>
          </a:p>
        </p:txBody>
      </p:sp>
      <p:sp>
        <p:nvSpPr>
          <p:cNvPr id="3" name="Content Placeholder 2"/>
          <p:cNvSpPr>
            <a:spLocks noGrp="1"/>
          </p:cNvSpPr>
          <p:nvPr>
            <p:ph idx="1"/>
          </p:nvPr>
        </p:nvSpPr>
        <p:spPr/>
        <p:txBody>
          <a:bodyPr>
            <a:normAutofit fontScale="55000" lnSpcReduction="20000"/>
          </a:bodyPr>
          <a:lstStyle/>
          <a:p>
            <a:pPr marL="0" indent="0">
              <a:buNone/>
            </a:pPr>
            <a:r>
              <a:rPr lang="vi-VN" dirty="0" smtClean="0"/>
              <a:t>…</a:t>
            </a:r>
          </a:p>
          <a:p>
            <a:pPr marL="0" indent="0">
              <a:buNone/>
            </a:pPr>
            <a:r>
              <a:rPr lang="vi-VN" dirty="0"/>
              <a:t>Di Lặc Bồ Tát bạch rằng: “Bạch Đức Thế Tôn! Thế nào gọi là lỗi ở trong ồn náo, lúc quan sát Bồ Tát ở riêng vắng lặng chẳng sanh nhiệt não”.</a:t>
            </a:r>
          </a:p>
          <a:p>
            <a:pPr marL="0" indent="0">
              <a:buNone/>
            </a:pPr>
            <a:r>
              <a:rPr lang="vi-VN" dirty="0"/>
              <a:t>Đức Phật phán: “Nầy Di Lặc! Sơ nghiệp Bồ Tát nên quan sát lỗi của ồn náo có hai mươi thứ, lúc quan sát hay khiến Bồ Tát ở riêng vắng lặng chẳng sanh nhiệt não.</a:t>
            </a:r>
          </a:p>
          <a:p>
            <a:pPr marL="0" indent="0">
              <a:buNone/>
            </a:pPr>
            <a:r>
              <a:rPr lang="vi-VN" dirty="0"/>
              <a:t>Thế nào ưa nơi ồn náo có hai mươi điều lỗi?</a:t>
            </a:r>
          </a:p>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smtClean="0"/>
          </a:p>
          <a:p>
            <a:pPr marL="0" indent="0">
              <a:buNone/>
            </a:pPr>
            <a:r>
              <a:rPr lang="vi-VN" dirty="0" smtClean="0"/>
              <a:t> </a:t>
            </a:r>
          </a:p>
          <a:p>
            <a:pPr marL="0" indent="0">
              <a:buNone/>
            </a:pPr>
            <a:endParaRPr lang="vi-VN" dirty="0" smtClean="0"/>
          </a:p>
          <a:p>
            <a:pPr marL="0" indent="0">
              <a:buNone/>
            </a:pPr>
            <a:endParaRPr lang="vi-VN" dirty="0" smtClean="0"/>
          </a:p>
        </p:txBody>
      </p:sp>
      <p:graphicFrame>
        <p:nvGraphicFramePr>
          <p:cNvPr id="6" name="Table 5"/>
          <p:cNvGraphicFramePr>
            <a:graphicFrameLocks noGrp="1"/>
          </p:cNvGraphicFramePr>
          <p:nvPr>
            <p:extLst>
              <p:ext uri="{D42A27DB-BD31-4B8C-83A1-F6EECF244321}">
                <p14:modId xmlns:p14="http://schemas.microsoft.com/office/powerpoint/2010/main" val="2821095914"/>
              </p:ext>
            </p:extLst>
          </p:nvPr>
        </p:nvGraphicFramePr>
        <p:xfrm>
          <a:off x="533400" y="3429004"/>
          <a:ext cx="8000999" cy="2743199"/>
        </p:xfrm>
        <a:graphic>
          <a:graphicData uri="http://schemas.openxmlformats.org/drawingml/2006/table">
            <a:tbl>
              <a:tblPr>
                <a:tableStyleId>{5C22544A-7EE6-4342-B048-85BDC9FD1C3A}</a:tableStyleId>
              </a:tblPr>
              <a:tblGrid>
                <a:gridCol w="3124200"/>
                <a:gridCol w="4876799"/>
              </a:tblGrid>
              <a:tr h="267424">
                <a:tc>
                  <a:txBody>
                    <a:bodyPr/>
                    <a:lstStyle/>
                    <a:p>
                      <a:pPr algn="just" fontAlgn="ctr"/>
                      <a:r>
                        <a:rPr lang="vi-VN" sz="1400" b="0" i="0" u="none" strike="noStrike" dirty="0" smtClean="0">
                          <a:solidFill>
                            <a:srgbClr val="000000"/>
                          </a:solidFill>
                          <a:effectLst/>
                          <a:latin typeface="+mn-lt"/>
                        </a:rPr>
                        <a:t>một </a:t>
                      </a:r>
                      <a:r>
                        <a:rPr lang="vi-VN" sz="1400" b="0" i="0" u="none" strike="noStrike" dirty="0">
                          <a:solidFill>
                            <a:srgbClr val="000000"/>
                          </a:solidFill>
                          <a:effectLst/>
                          <a:latin typeface="+mn-lt"/>
                        </a:rPr>
                        <a:t>là chẳng hộ thân nghiệp, </a:t>
                      </a:r>
                    </a:p>
                  </a:txBody>
                  <a:tcPr marL="9525" marR="9525" marT="9525" marB="0" anchor="ctr"/>
                </a:tc>
                <a:tc>
                  <a:txBody>
                    <a:bodyPr/>
                    <a:lstStyle/>
                    <a:p>
                      <a:pPr algn="l" rtl="0" fontAlgn="ctr"/>
                      <a:r>
                        <a:rPr lang="vi-VN" sz="1400" b="0" i="0" u="none" strike="noStrike">
                          <a:solidFill>
                            <a:srgbClr val="000000"/>
                          </a:solidFill>
                          <a:effectLst/>
                          <a:latin typeface="+mn-lt"/>
                        </a:rPr>
                        <a:t>mười một là nơi hạnh bất phóng dật chưa từng tu tập, </a:t>
                      </a:r>
                    </a:p>
                  </a:txBody>
                  <a:tcPr marL="9525" marR="9525" marT="9525" marB="0" anchor="ctr"/>
                </a:tc>
              </a:tr>
              <a:tr h="267424">
                <a:tc>
                  <a:txBody>
                    <a:bodyPr/>
                    <a:lstStyle/>
                    <a:p>
                      <a:pPr algn="just" fontAlgn="ctr"/>
                      <a:r>
                        <a:rPr lang="vi-VN" sz="1400" b="0" i="0" u="none" strike="noStrike">
                          <a:solidFill>
                            <a:srgbClr val="000000"/>
                          </a:solidFill>
                          <a:effectLst/>
                          <a:latin typeface="+mn-lt"/>
                        </a:rPr>
                        <a:t>hai là chẳng hộ khẩu nghiệp, </a:t>
                      </a:r>
                    </a:p>
                  </a:txBody>
                  <a:tcPr marL="9525" marR="9525" marT="9525" marB="0" anchor="ctr"/>
                </a:tc>
                <a:tc>
                  <a:txBody>
                    <a:bodyPr/>
                    <a:lstStyle/>
                    <a:p>
                      <a:pPr algn="l" rtl="0" fontAlgn="ctr"/>
                      <a:r>
                        <a:rPr lang="vi-VN" sz="1400" b="0" i="0" u="none" strike="noStrike">
                          <a:solidFill>
                            <a:srgbClr val="000000"/>
                          </a:solidFill>
                          <a:effectLst/>
                          <a:latin typeface="+mn-lt"/>
                        </a:rPr>
                        <a:t>mười hai là nơi hạnh phóng dật thường có lòng nhiễm trước, </a:t>
                      </a:r>
                    </a:p>
                  </a:txBody>
                  <a:tcPr marL="9525" marR="9525" marT="9525" marB="0" anchor="ctr"/>
                </a:tc>
              </a:tr>
              <a:tr h="267424">
                <a:tc>
                  <a:txBody>
                    <a:bodyPr/>
                    <a:lstStyle/>
                    <a:p>
                      <a:pPr algn="just" fontAlgn="ctr"/>
                      <a:r>
                        <a:rPr lang="vi-VN" sz="1400" b="0" i="0" u="none" strike="noStrike">
                          <a:solidFill>
                            <a:srgbClr val="000000"/>
                          </a:solidFill>
                          <a:effectLst/>
                          <a:latin typeface="+mn-lt"/>
                        </a:rPr>
                        <a:t>ba là chẳng hộ ý nghiệp, </a:t>
                      </a:r>
                    </a:p>
                  </a:txBody>
                  <a:tcPr marL="9525" marR="9525" marT="9525" marB="0" anchor="ctr"/>
                </a:tc>
                <a:tc>
                  <a:txBody>
                    <a:bodyPr/>
                    <a:lstStyle/>
                    <a:p>
                      <a:pPr algn="l" rtl="0" fontAlgn="ctr"/>
                      <a:r>
                        <a:rPr lang="vi-VN" sz="1400" b="0" i="0" u="none" strike="noStrike">
                          <a:solidFill>
                            <a:srgbClr val="000000"/>
                          </a:solidFill>
                          <a:effectLst/>
                          <a:latin typeface="+mn-lt"/>
                        </a:rPr>
                        <a:t>mười ba là nhiều giác quán, </a:t>
                      </a:r>
                    </a:p>
                  </a:txBody>
                  <a:tcPr marL="9525" marR="9525" marT="9525" marB="0" anchor="ctr"/>
                </a:tc>
              </a:tr>
              <a:tr h="267424">
                <a:tc>
                  <a:txBody>
                    <a:bodyPr/>
                    <a:lstStyle/>
                    <a:p>
                      <a:pPr algn="just" fontAlgn="ctr"/>
                      <a:r>
                        <a:rPr lang="vi-VN" sz="1400" b="0" i="0" u="none" strike="noStrike" dirty="0">
                          <a:solidFill>
                            <a:srgbClr val="000000"/>
                          </a:solidFill>
                          <a:effectLst/>
                          <a:latin typeface="+mn-lt"/>
                        </a:rPr>
                        <a:t>bốn là nhiều tham dục, </a:t>
                      </a:r>
                    </a:p>
                  </a:txBody>
                  <a:tcPr marL="9525" marR="9525" marT="9525" marB="0" anchor="ctr"/>
                </a:tc>
                <a:tc>
                  <a:txBody>
                    <a:bodyPr/>
                    <a:lstStyle/>
                    <a:p>
                      <a:pPr algn="l" rtl="0" fontAlgn="ctr"/>
                      <a:r>
                        <a:rPr lang="vi-VN" sz="1400" b="0" i="0" u="none" strike="noStrike">
                          <a:solidFill>
                            <a:srgbClr val="000000"/>
                          </a:solidFill>
                          <a:effectLst/>
                          <a:latin typeface="+mn-lt"/>
                        </a:rPr>
                        <a:t>mười bốn là tổn giảm đa văn, </a:t>
                      </a:r>
                    </a:p>
                  </a:txBody>
                  <a:tcPr marL="9525" marR="9525" marT="9525" marB="0" anchor="ctr"/>
                </a:tc>
              </a:tr>
              <a:tr h="267424">
                <a:tc>
                  <a:txBody>
                    <a:bodyPr/>
                    <a:lstStyle/>
                    <a:p>
                      <a:pPr algn="l" rtl="0" fontAlgn="ctr"/>
                      <a:r>
                        <a:rPr lang="fr-FR" sz="1400" b="0" i="0" u="none" strike="noStrike" dirty="0" err="1">
                          <a:solidFill>
                            <a:srgbClr val="000000"/>
                          </a:solidFill>
                          <a:effectLst/>
                          <a:latin typeface="Arial" panose="020B0604020202020204" pitchFamily="34" charset="0"/>
                          <a:cs typeface="Arial" panose="020B0604020202020204" pitchFamily="34" charset="0"/>
                        </a:rPr>
                        <a:t>năm</a:t>
                      </a:r>
                      <a:r>
                        <a:rPr lang="fr-FR" sz="1400" b="0" i="0" u="none" strike="noStrike" dirty="0">
                          <a:solidFill>
                            <a:srgbClr val="000000"/>
                          </a:solidFill>
                          <a:effectLst/>
                          <a:latin typeface="Arial" panose="020B0604020202020204" pitchFamily="34" charset="0"/>
                          <a:cs typeface="Arial" panose="020B0604020202020204" pitchFamily="34" charset="0"/>
                        </a:rPr>
                        <a:t> là </a:t>
                      </a:r>
                      <a:r>
                        <a:rPr lang="fr-FR" sz="1400" b="0" i="0" u="none" strike="noStrike" dirty="0" err="1">
                          <a:solidFill>
                            <a:srgbClr val="000000"/>
                          </a:solidFill>
                          <a:effectLst/>
                          <a:latin typeface="Arial" panose="020B0604020202020204" pitchFamily="34" charset="0"/>
                          <a:cs typeface="Arial" panose="020B0604020202020204" pitchFamily="34" charset="0"/>
                        </a:rPr>
                        <a:t>thêm</a:t>
                      </a:r>
                      <a:r>
                        <a:rPr lang="fr-FR" sz="1400" b="0" i="0" u="none" strike="noStrike" dirty="0">
                          <a:solidFill>
                            <a:srgbClr val="000000"/>
                          </a:solidFill>
                          <a:effectLst/>
                          <a:latin typeface="Arial" panose="020B0604020202020204" pitchFamily="34" charset="0"/>
                          <a:cs typeface="Arial" panose="020B0604020202020204" pitchFamily="34" charset="0"/>
                        </a:rPr>
                        <a:t> </a:t>
                      </a:r>
                      <a:r>
                        <a:rPr lang="fr-FR" sz="1400" b="0" i="0" u="none" strike="noStrike" dirty="0" err="1">
                          <a:solidFill>
                            <a:srgbClr val="000000"/>
                          </a:solidFill>
                          <a:effectLst/>
                          <a:latin typeface="Arial" panose="020B0604020202020204" pitchFamily="34" charset="0"/>
                          <a:cs typeface="Arial" panose="020B0604020202020204" pitchFamily="34" charset="0"/>
                        </a:rPr>
                        <a:t>ngu</a:t>
                      </a:r>
                      <a:r>
                        <a:rPr lang="fr-FR" sz="1400" b="0" i="0" u="none" strike="noStrike" dirty="0">
                          <a:solidFill>
                            <a:srgbClr val="000000"/>
                          </a:solidFill>
                          <a:effectLst/>
                          <a:latin typeface="Arial" panose="020B0604020202020204" pitchFamily="34" charset="0"/>
                          <a:cs typeface="Arial" panose="020B0604020202020204" pitchFamily="34" charset="0"/>
                        </a:rPr>
                        <a:t> si, </a:t>
                      </a:r>
                    </a:p>
                  </a:txBody>
                  <a:tcPr marL="9525" marR="9525" marT="9525" marB="0" anchor="ctr"/>
                </a:tc>
                <a:tc>
                  <a:txBody>
                    <a:bodyPr/>
                    <a:lstStyle/>
                    <a:p>
                      <a:pPr algn="l" rtl="0" fontAlgn="ctr"/>
                      <a:r>
                        <a:rPr lang="vi-VN" sz="1400" b="0" i="0" u="none" strike="noStrike">
                          <a:solidFill>
                            <a:srgbClr val="000000"/>
                          </a:solidFill>
                          <a:effectLst/>
                          <a:latin typeface="+mn-lt"/>
                        </a:rPr>
                        <a:t>mười lăm là chẳng được thiền định, </a:t>
                      </a:r>
                    </a:p>
                  </a:txBody>
                  <a:tcPr marL="9525" marR="9525" marT="9525" marB="0" anchor="ctr"/>
                </a:tc>
              </a:tr>
              <a:tr h="267424">
                <a:tc>
                  <a:txBody>
                    <a:bodyPr/>
                    <a:lstStyle/>
                    <a:p>
                      <a:pPr algn="l" rtl="0" fontAlgn="ctr"/>
                      <a:r>
                        <a:rPr lang="vi-VN" sz="1400" b="0" i="0" u="none" strike="noStrike" dirty="0">
                          <a:solidFill>
                            <a:srgbClr val="000000"/>
                          </a:solidFill>
                          <a:effectLst/>
                          <a:latin typeface="+mn-lt"/>
                        </a:rPr>
                        <a:t>sáu là ưa nói chuyện đời, </a:t>
                      </a:r>
                    </a:p>
                  </a:txBody>
                  <a:tcPr marL="9525" marR="9525" marT="9525" marB="0" anchor="ctr"/>
                </a:tc>
                <a:tc>
                  <a:txBody>
                    <a:bodyPr/>
                    <a:lstStyle/>
                    <a:p>
                      <a:pPr algn="l" rtl="0" fontAlgn="ctr"/>
                      <a:r>
                        <a:rPr lang="vi-VN" sz="1400" b="0" i="0" u="none" strike="noStrike">
                          <a:solidFill>
                            <a:srgbClr val="000000"/>
                          </a:solidFill>
                          <a:effectLst/>
                          <a:latin typeface="+mn-lt"/>
                        </a:rPr>
                        <a:t>mười sáu là không có trí huệ, </a:t>
                      </a:r>
                    </a:p>
                  </a:txBody>
                  <a:tcPr marL="9525" marR="9525" marT="9525" marB="0" anchor="ctr"/>
                </a:tc>
              </a:tr>
              <a:tr h="267424">
                <a:tc>
                  <a:txBody>
                    <a:bodyPr/>
                    <a:lstStyle/>
                    <a:p>
                      <a:pPr algn="l" rtl="0" fontAlgn="ctr"/>
                      <a:r>
                        <a:rPr lang="vi-VN" sz="1400" b="0" i="0" u="none" strike="noStrike" dirty="0">
                          <a:solidFill>
                            <a:srgbClr val="000000"/>
                          </a:solidFill>
                          <a:effectLst/>
                          <a:latin typeface="+mn-lt"/>
                        </a:rPr>
                        <a:t>bảy là rời lời xuất thế, </a:t>
                      </a:r>
                    </a:p>
                  </a:txBody>
                  <a:tcPr marL="9525" marR="9525" marT="9525" marB="0" anchor="ctr"/>
                </a:tc>
                <a:tc>
                  <a:txBody>
                    <a:bodyPr/>
                    <a:lstStyle/>
                    <a:p>
                      <a:pPr algn="l" rtl="0" fontAlgn="ctr"/>
                      <a:r>
                        <a:rPr lang="vi-VN" sz="1400" b="0" i="0" u="none" strike="noStrike">
                          <a:solidFill>
                            <a:srgbClr val="000000"/>
                          </a:solidFill>
                          <a:effectLst/>
                          <a:latin typeface="+mn-lt"/>
                        </a:rPr>
                        <a:t>mười bảy là mau chóng được các phi phạm hạnh, </a:t>
                      </a:r>
                    </a:p>
                  </a:txBody>
                  <a:tcPr marL="9525" marR="9525" marT="9525" marB="0" anchor="ctr"/>
                </a:tc>
              </a:tr>
              <a:tr h="267424">
                <a:tc>
                  <a:txBody>
                    <a:bodyPr/>
                    <a:lstStyle/>
                    <a:p>
                      <a:pPr algn="l" rtl="0" fontAlgn="ctr"/>
                      <a:r>
                        <a:rPr lang="vi-VN" sz="1400" b="0" i="0" u="none" strike="noStrike">
                          <a:solidFill>
                            <a:srgbClr val="000000"/>
                          </a:solidFill>
                          <a:effectLst/>
                          <a:latin typeface="+mn-lt"/>
                        </a:rPr>
                        <a:t>tám là với phi pháp tôn trọng tu tập, </a:t>
                      </a:r>
                    </a:p>
                  </a:txBody>
                  <a:tcPr marL="9525" marR="9525" marT="9525" marB="0" anchor="ctr"/>
                </a:tc>
                <a:tc>
                  <a:txBody>
                    <a:bodyPr/>
                    <a:lstStyle/>
                    <a:p>
                      <a:pPr algn="l" rtl="0" fontAlgn="ctr"/>
                      <a:r>
                        <a:rPr lang="vi-VN" sz="1400" b="0" i="0" u="none" strike="noStrike">
                          <a:solidFill>
                            <a:srgbClr val="000000"/>
                          </a:solidFill>
                          <a:effectLst/>
                          <a:latin typeface="+mn-lt"/>
                        </a:rPr>
                        <a:t>mười tám là chẳng mến Phật, </a:t>
                      </a:r>
                    </a:p>
                  </a:txBody>
                  <a:tcPr marL="9525" marR="9525" marT="9525" marB="0" anchor="ctr"/>
                </a:tc>
              </a:tr>
              <a:tr h="336383">
                <a:tc>
                  <a:txBody>
                    <a:bodyPr/>
                    <a:lstStyle/>
                    <a:p>
                      <a:pPr algn="l" rtl="0" fontAlgn="ctr"/>
                      <a:r>
                        <a:rPr lang="vi-VN" sz="1400" b="0" i="0" u="none" strike="noStrike">
                          <a:solidFill>
                            <a:srgbClr val="000000"/>
                          </a:solidFill>
                          <a:effectLst/>
                          <a:latin typeface="+mn-lt"/>
                        </a:rPr>
                        <a:t>chín là bỏ lìa chánh pháp, </a:t>
                      </a:r>
                    </a:p>
                  </a:txBody>
                  <a:tcPr marL="9525" marR="9525" marT="9525" marB="0" anchor="ctr"/>
                </a:tc>
                <a:tc>
                  <a:txBody>
                    <a:bodyPr/>
                    <a:lstStyle/>
                    <a:p>
                      <a:pPr algn="l" rtl="0" fontAlgn="ctr"/>
                      <a:r>
                        <a:rPr lang="vi-VN" sz="1400" b="0" i="0" u="none" strike="noStrike">
                          <a:solidFill>
                            <a:srgbClr val="000000"/>
                          </a:solidFill>
                          <a:effectLst/>
                          <a:latin typeface="+mn-lt"/>
                        </a:rPr>
                        <a:t>mười chín là chẳng mến Pháp, </a:t>
                      </a:r>
                    </a:p>
                  </a:txBody>
                  <a:tcPr marL="9525" marR="9525" marT="9525" marB="0" anchor="ctr"/>
                </a:tc>
              </a:tr>
              <a:tr h="267424">
                <a:tc>
                  <a:txBody>
                    <a:bodyPr/>
                    <a:lstStyle/>
                    <a:p>
                      <a:pPr algn="l" rtl="0" fontAlgn="ctr"/>
                      <a:r>
                        <a:rPr lang="vi-VN" sz="1400" b="0" i="0" u="none" strike="noStrike">
                          <a:solidFill>
                            <a:srgbClr val="000000"/>
                          </a:solidFill>
                          <a:effectLst/>
                          <a:latin typeface="+mn-lt"/>
                        </a:rPr>
                        <a:t>mười là thiên ma được dịp tiện, </a:t>
                      </a:r>
                    </a:p>
                  </a:txBody>
                  <a:tcPr marL="9525" marR="9525" marT="9525" marB="0" anchor="ctr"/>
                </a:tc>
                <a:tc>
                  <a:txBody>
                    <a:bodyPr/>
                    <a:lstStyle/>
                    <a:p>
                      <a:pPr algn="l" rtl="0" fontAlgn="ctr"/>
                      <a:r>
                        <a:rPr lang="vi-VN" sz="1400" b="0" i="0" u="none" strike="noStrike" dirty="0">
                          <a:solidFill>
                            <a:srgbClr val="000000"/>
                          </a:solidFill>
                          <a:effectLst/>
                          <a:latin typeface="+mn-lt"/>
                        </a:rPr>
                        <a:t>hai mươi là chẳng mến Tăng.</a:t>
                      </a:r>
                    </a:p>
                  </a:txBody>
                  <a:tcPr marL="9525" marR="9525" marT="9525" marB="0" anchor="ctr"/>
                </a:tc>
              </a:tr>
            </a:tbl>
          </a:graphicData>
        </a:graphic>
      </p:graphicFrame>
    </p:spTree>
    <p:extLst>
      <p:ext uri="{BB962C8B-B14F-4D97-AF65-F5344CB8AC3E}">
        <p14:creationId xmlns:p14="http://schemas.microsoft.com/office/powerpoint/2010/main" val="522011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PHÁP HỘI PHÁT THẮNG CHÍ NGUY</a:t>
            </a:r>
            <a:r>
              <a:rPr lang="en-US" dirty="0"/>
              <a:t>ệ</a:t>
            </a:r>
            <a:r>
              <a:rPr lang="pl-PL" dirty="0"/>
              <a:t>N</a:t>
            </a:r>
            <a:r>
              <a:rPr lang="en-US" dirty="0"/>
              <a:t/>
            </a:r>
            <a:br>
              <a:rPr lang="en-US" dirty="0"/>
            </a:br>
            <a:r>
              <a:rPr lang="en-US" dirty="0" err="1" smtClean="0"/>
              <a:t>Đề</a:t>
            </a:r>
            <a:r>
              <a:rPr lang="en-US" dirty="0" smtClean="0"/>
              <a:t> </a:t>
            </a:r>
            <a:r>
              <a:rPr lang="en-US" dirty="0" err="1" smtClean="0"/>
              <a:t>tài</a:t>
            </a:r>
            <a:r>
              <a:rPr lang="en-US" dirty="0"/>
              <a:t>: </a:t>
            </a:r>
            <a:r>
              <a:rPr lang="en-US" sz="4000" dirty="0" err="1">
                <a:latin typeface="Arial" panose="020B0604020202020204" pitchFamily="34" charset="0"/>
                <a:cs typeface="Arial" panose="020B0604020202020204" pitchFamily="34" charset="0"/>
              </a:rPr>
              <a:t>lỗi</a:t>
            </a:r>
            <a:r>
              <a:rPr lang="en-US" sz="4000" dirty="0">
                <a:latin typeface="Arial" panose="020B0604020202020204" pitchFamily="34" charset="0"/>
                <a:cs typeface="Arial" panose="020B0604020202020204" pitchFamily="34" charset="0"/>
              </a:rPr>
              <a:t> </a:t>
            </a:r>
            <a:r>
              <a:rPr lang="vi-VN" sz="4000" dirty="0">
                <a:latin typeface="Arial" panose="020B0604020202020204" pitchFamily="34" charset="0"/>
                <a:cs typeface="Arial" panose="020B0604020202020204" pitchFamily="34" charset="0"/>
              </a:rPr>
              <a:t>nói chuyện đời</a:t>
            </a:r>
          </a:p>
        </p:txBody>
      </p:sp>
      <p:sp>
        <p:nvSpPr>
          <p:cNvPr id="3" name="Content Placeholder 2"/>
          <p:cNvSpPr>
            <a:spLocks noGrp="1"/>
          </p:cNvSpPr>
          <p:nvPr>
            <p:ph idx="1"/>
          </p:nvPr>
        </p:nvSpPr>
        <p:spPr>
          <a:xfrm>
            <a:off x="457200" y="1600200"/>
            <a:ext cx="8229600" cy="4800600"/>
          </a:xfrm>
        </p:spPr>
        <p:txBody>
          <a:bodyPr>
            <a:normAutofit fontScale="55000" lnSpcReduction="20000"/>
          </a:bodyPr>
          <a:lstStyle/>
          <a:p>
            <a:pPr marL="0" indent="0">
              <a:buNone/>
            </a:pPr>
            <a:r>
              <a:rPr lang="vi-VN" dirty="0" smtClean="0"/>
              <a:t>…</a:t>
            </a:r>
          </a:p>
          <a:p>
            <a:pPr marL="0" indent="0">
              <a:buNone/>
            </a:pPr>
            <a:r>
              <a:rPr lang="vi-VN" dirty="0"/>
              <a:t>Bạch Đức Thế Tôn! Thế nào gọi là lỗi của sự nói chuyện đời, nếu lúc quan sát Bồ Tát nên an trụ nghĩa quyết định, do quán sát nghĩa ấy mà chẳng sanh nhiệt não?”.</a:t>
            </a:r>
          </a:p>
          <a:p>
            <a:pPr marL="0" indent="0">
              <a:buNone/>
            </a:pPr>
            <a:r>
              <a:rPr lang="vi-VN" dirty="0"/>
              <a:t>Đức Phật phán: “Nầy Di Lặc! Sơ nghiệp Bồ Tát phải nên quán sát nói chuyện đời có hai mươi điều lỗi, lúc quán sát có thể làm cho Bồ Tát an trụ quyết định nghĩa, do quán nghĩa ấy mà chẳng sanh nhiệt não.</a:t>
            </a:r>
          </a:p>
          <a:p>
            <a:pPr marL="0" indent="0">
              <a:buNone/>
            </a:pPr>
            <a:r>
              <a:rPr lang="vi-VN" dirty="0"/>
              <a:t>Những gì gọi là ưa nói chuyện đời có hai mươi điều lỗi?</a:t>
            </a:r>
          </a:p>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smtClean="0"/>
          </a:p>
          <a:p>
            <a:pPr marL="0" indent="0">
              <a:buNone/>
            </a:pPr>
            <a:r>
              <a:rPr lang="vi-VN" dirty="0" smtClean="0"/>
              <a:t> </a:t>
            </a:r>
          </a:p>
          <a:p>
            <a:pPr marL="0" indent="0">
              <a:buNone/>
            </a:pPr>
            <a:endParaRPr lang="vi-VN" dirty="0" smtClean="0"/>
          </a:p>
          <a:p>
            <a:pPr marL="0" indent="0">
              <a:buNone/>
            </a:pPr>
            <a:endParaRPr lang="vi-VN" dirty="0" smtClean="0"/>
          </a:p>
        </p:txBody>
      </p:sp>
      <p:graphicFrame>
        <p:nvGraphicFramePr>
          <p:cNvPr id="6" name="Table 5"/>
          <p:cNvGraphicFramePr>
            <a:graphicFrameLocks noGrp="1"/>
          </p:cNvGraphicFramePr>
          <p:nvPr>
            <p:extLst>
              <p:ext uri="{D42A27DB-BD31-4B8C-83A1-F6EECF244321}">
                <p14:modId xmlns:p14="http://schemas.microsoft.com/office/powerpoint/2010/main" val="4221745080"/>
              </p:ext>
            </p:extLst>
          </p:nvPr>
        </p:nvGraphicFramePr>
        <p:xfrm>
          <a:off x="533400" y="3581400"/>
          <a:ext cx="8000999" cy="2851060"/>
        </p:xfrm>
        <a:graphic>
          <a:graphicData uri="http://schemas.openxmlformats.org/drawingml/2006/table">
            <a:tbl>
              <a:tblPr>
                <a:tableStyleId>{5C22544A-7EE6-4342-B048-85BDC9FD1C3A}</a:tableStyleId>
              </a:tblPr>
              <a:tblGrid>
                <a:gridCol w="3505200"/>
                <a:gridCol w="4495799"/>
              </a:tblGrid>
              <a:tr h="267424">
                <a:tc>
                  <a:txBody>
                    <a:bodyPr/>
                    <a:lstStyle/>
                    <a:p>
                      <a:pPr algn="just" fontAlgn="ctr"/>
                      <a:r>
                        <a:rPr lang="vi-VN" sz="1200" b="0" i="0" u="none" strike="noStrike" dirty="0" smtClean="0">
                          <a:solidFill>
                            <a:srgbClr val="000000"/>
                          </a:solidFill>
                          <a:effectLst/>
                          <a:latin typeface="+mn-lt"/>
                        </a:rPr>
                        <a:t>một </a:t>
                      </a:r>
                      <a:r>
                        <a:rPr lang="vi-VN" sz="1200" b="0" i="0" u="none" strike="noStrike" dirty="0">
                          <a:solidFill>
                            <a:srgbClr val="000000"/>
                          </a:solidFill>
                          <a:effectLst/>
                          <a:latin typeface="+mn-lt"/>
                        </a:rPr>
                        <a:t>là lòng sanh kiêu tứ chẳng kính đa văn, </a:t>
                      </a:r>
                    </a:p>
                  </a:txBody>
                  <a:tcPr marL="9525" marR="9525" marT="9525" marB="0" anchor="ctr"/>
                </a:tc>
                <a:tc>
                  <a:txBody>
                    <a:bodyPr/>
                    <a:lstStyle/>
                    <a:p>
                      <a:pPr algn="l" rtl="0" fontAlgn="ctr"/>
                      <a:r>
                        <a:rPr lang="vi-VN" sz="1200" b="0" i="0" u="none" strike="noStrike">
                          <a:solidFill>
                            <a:srgbClr val="000000"/>
                          </a:solidFill>
                          <a:effectLst/>
                          <a:latin typeface="Arial"/>
                        </a:rPr>
                        <a:t>mười một là bị người thân chứng quở trách, </a:t>
                      </a:r>
                    </a:p>
                  </a:txBody>
                  <a:tcPr marL="9525" marR="9525" marT="9525" marB="0" anchor="ctr"/>
                </a:tc>
              </a:tr>
              <a:tr h="267424">
                <a:tc>
                  <a:txBody>
                    <a:bodyPr/>
                    <a:lstStyle/>
                    <a:p>
                      <a:pPr algn="just" fontAlgn="ctr"/>
                      <a:r>
                        <a:rPr lang="vi-VN" sz="1200" b="0" i="0" u="none" strike="noStrike">
                          <a:solidFill>
                            <a:srgbClr val="000000"/>
                          </a:solidFill>
                          <a:effectLst/>
                          <a:latin typeface="+mn-lt"/>
                        </a:rPr>
                        <a:t>hai là ở nơi các tranh luận sanh nhiều chấp trước, </a:t>
                      </a:r>
                    </a:p>
                  </a:txBody>
                  <a:tcPr marL="9525" marR="9525" marT="9525" marB="0" anchor="ctr"/>
                </a:tc>
                <a:tc>
                  <a:txBody>
                    <a:bodyPr/>
                    <a:lstStyle/>
                    <a:p>
                      <a:pPr algn="l" rtl="0" fontAlgn="ctr"/>
                      <a:r>
                        <a:rPr lang="vi-VN" sz="1200" b="0" i="0" u="none" strike="noStrike">
                          <a:solidFill>
                            <a:srgbClr val="000000"/>
                          </a:solidFill>
                          <a:effectLst/>
                          <a:latin typeface="Arial"/>
                        </a:rPr>
                        <a:t>mười hai là chẳng an trụ chánh tín thường có lòng hối hận, </a:t>
                      </a:r>
                    </a:p>
                  </a:txBody>
                  <a:tcPr marL="9525" marR="9525" marT="9525" marB="0" anchor="ctr"/>
                </a:tc>
              </a:tr>
              <a:tr h="267424">
                <a:tc>
                  <a:txBody>
                    <a:bodyPr/>
                    <a:lstStyle/>
                    <a:p>
                      <a:pPr algn="just" fontAlgn="ctr"/>
                      <a:r>
                        <a:rPr lang="vi-VN" sz="1200" b="0" i="0" u="none" strike="noStrike" dirty="0">
                          <a:solidFill>
                            <a:srgbClr val="000000"/>
                          </a:solidFill>
                          <a:effectLst/>
                          <a:latin typeface="+mn-lt"/>
                        </a:rPr>
                        <a:t>ba là mất chánh niệm tác ý đúng lý, </a:t>
                      </a:r>
                    </a:p>
                  </a:txBody>
                  <a:tcPr marL="9525" marR="9525" marT="9525" marB="0" anchor="ctr"/>
                </a:tc>
                <a:tc>
                  <a:txBody>
                    <a:bodyPr/>
                    <a:lstStyle/>
                    <a:p>
                      <a:pPr algn="l" rtl="0" fontAlgn="ctr"/>
                      <a:r>
                        <a:rPr lang="vi-VN" sz="1200" b="0" i="0" u="none" strike="noStrike">
                          <a:solidFill>
                            <a:srgbClr val="000000"/>
                          </a:solidFill>
                          <a:effectLst/>
                          <a:latin typeface="Arial"/>
                        </a:rPr>
                        <a:t>mười ba là lòng nhiều nghi hoặc dao động chẳng an, </a:t>
                      </a:r>
                    </a:p>
                  </a:txBody>
                  <a:tcPr marL="9525" marR="9525" marT="9525" marB="0" anchor="ctr"/>
                </a:tc>
              </a:tr>
              <a:tr h="267424">
                <a:tc>
                  <a:txBody>
                    <a:bodyPr/>
                    <a:lstStyle/>
                    <a:p>
                      <a:pPr algn="just" fontAlgn="ctr"/>
                      <a:r>
                        <a:rPr lang="vi-VN" sz="1200" b="0" i="0" u="none" strike="noStrike" dirty="0">
                          <a:solidFill>
                            <a:srgbClr val="000000"/>
                          </a:solidFill>
                          <a:effectLst/>
                          <a:latin typeface="+mn-lt"/>
                        </a:rPr>
                        <a:t>bốn là làm sự chẳng nên làm thân nhiều tháo động, </a:t>
                      </a:r>
                    </a:p>
                  </a:txBody>
                  <a:tcPr marL="9525" marR="9525" marT="9525" marB="0" anchor="ctr"/>
                </a:tc>
                <a:tc>
                  <a:txBody>
                    <a:bodyPr/>
                    <a:lstStyle/>
                    <a:p>
                      <a:pPr algn="l" rtl="0" fontAlgn="ctr"/>
                      <a:r>
                        <a:rPr lang="vi-VN" sz="1200" b="0" i="0" u="none" strike="noStrike">
                          <a:solidFill>
                            <a:srgbClr val="000000"/>
                          </a:solidFill>
                          <a:effectLst/>
                          <a:latin typeface="Arial"/>
                        </a:rPr>
                        <a:t>mười bốn là như hàng xướng kỹ theo dõi âm thanh, </a:t>
                      </a:r>
                    </a:p>
                  </a:txBody>
                  <a:tcPr marL="9525" marR="9525" marT="9525" marB="0" anchor="ctr"/>
                </a:tc>
              </a:tr>
              <a:tr h="267424">
                <a:tc>
                  <a:txBody>
                    <a:bodyPr/>
                    <a:lstStyle/>
                    <a:p>
                      <a:pPr algn="l" rtl="0" fontAlgn="ctr"/>
                      <a:r>
                        <a:rPr lang="vi-VN" sz="1200" b="0" i="0" u="none" strike="noStrike">
                          <a:solidFill>
                            <a:srgbClr val="000000"/>
                          </a:solidFill>
                          <a:effectLst/>
                          <a:latin typeface="Arial"/>
                        </a:rPr>
                        <a:t>năm là mau chóng cao hạ hư hoại pháp nhẫn, </a:t>
                      </a:r>
                    </a:p>
                  </a:txBody>
                  <a:tcPr marL="9525" marR="9525" marT="9525" marB="0" anchor="ctr"/>
                </a:tc>
                <a:tc>
                  <a:txBody>
                    <a:bodyPr/>
                    <a:lstStyle/>
                    <a:p>
                      <a:pPr algn="l" rtl="0" fontAlgn="ctr"/>
                      <a:r>
                        <a:rPr lang="vi-VN" sz="1200" b="0" i="0" u="none" strike="noStrike">
                          <a:solidFill>
                            <a:srgbClr val="000000"/>
                          </a:solidFill>
                          <a:effectLst/>
                          <a:latin typeface="Arial"/>
                        </a:rPr>
                        <a:t>mười lăm là nhiễm trước các dục lạc theo cảnh lưu chuyển, </a:t>
                      </a:r>
                    </a:p>
                  </a:txBody>
                  <a:tcPr marL="9525" marR="9525" marT="9525" marB="0" anchor="ctr"/>
                </a:tc>
              </a:tr>
              <a:tr h="267424">
                <a:tc>
                  <a:txBody>
                    <a:bodyPr/>
                    <a:lstStyle/>
                    <a:p>
                      <a:pPr algn="l" rtl="0" fontAlgn="ctr"/>
                      <a:r>
                        <a:rPr lang="vi-VN" sz="1200" b="0" i="0" u="none" strike="noStrike">
                          <a:solidFill>
                            <a:srgbClr val="000000"/>
                          </a:solidFill>
                          <a:effectLst/>
                          <a:latin typeface="Arial"/>
                        </a:rPr>
                        <a:t>sáu là tâm thường cương cường chẳng huân tu thiền định trí huệ, </a:t>
                      </a:r>
                    </a:p>
                  </a:txBody>
                  <a:tcPr marL="9525" marR="9525" marT="9525" marB="0" anchor="ctr"/>
                </a:tc>
                <a:tc>
                  <a:txBody>
                    <a:bodyPr/>
                    <a:lstStyle/>
                    <a:p>
                      <a:pPr algn="l" rtl="0" fontAlgn="ctr"/>
                      <a:r>
                        <a:rPr lang="vi-VN" sz="1200" b="0" i="0" u="none" strike="noStrike">
                          <a:solidFill>
                            <a:srgbClr val="000000"/>
                          </a:solidFill>
                          <a:effectLst/>
                          <a:latin typeface="Arial"/>
                        </a:rPr>
                        <a:t>mười sáu là chẳng quan sát chơn thiệt phỉ báng chánh pháp, </a:t>
                      </a:r>
                    </a:p>
                  </a:txBody>
                  <a:tcPr marL="9525" marR="9525" marT="9525" marB="0" anchor="ctr"/>
                </a:tc>
              </a:tr>
              <a:tr h="267424">
                <a:tc>
                  <a:txBody>
                    <a:bodyPr/>
                    <a:lstStyle/>
                    <a:p>
                      <a:pPr algn="l" rtl="0" fontAlgn="ctr"/>
                      <a:r>
                        <a:rPr lang="vi-VN" sz="1200" b="0" i="0" u="none" strike="noStrike">
                          <a:solidFill>
                            <a:srgbClr val="000000"/>
                          </a:solidFill>
                          <a:effectLst/>
                          <a:latin typeface="Arial"/>
                        </a:rPr>
                        <a:t>bảy là nói phi thời bị ngôn luận ràng buộc, </a:t>
                      </a:r>
                    </a:p>
                  </a:txBody>
                  <a:tcPr marL="9525" marR="9525" marT="9525" marB="0" anchor="ctr"/>
                </a:tc>
                <a:tc>
                  <a:txBody>
                    <a:bodyPr/>
                    <a:lstStyle/>
                    <a:p>
                      <a:pPr algn="l" rtl="0" fontAlgn="ctr"/>
                      <a:r>
                        <a:rPr lang="vi-VN" sz="1200" b="0" i="0" u="none" strike="noStrike">
                          <a:solidFill>
                            <a:srgbClr val="000000"/>
                          </a:solidFill>
                          <a:effectLst/>
                          <a:latin typeface="Arial"/>
                        </a:rPr>
                        <a:t>mười bảy là có mong cầu chi thường chẳng được toại nguyện, </a:t>
                      </a:r>
                    </a:p>
                  </a:txBody>
                  <a:tcPr marL="9525" marR="9525" marT="9525" marB="0" anchor="ctr"/>
                </a:tc>
              </a:tr>
              <a:tr h="267424">
                <a:tc>
                  <a:txBody>
                    <a:bodyPr/>
                    <a:lstStyle/>
                    <a:p>
                      <a:pPr algn="l" rtl="0" fontAlgn="ctr"/>
                      <a:r>
                        <a:rPr lang="vi-VN" sz="1200" b="0" i="0" u="none" strike="noStrike">
                          <a:solidFill>
                            <a:srgbClr val="000000"/>
                          </a:solidFill>
                          <a:effectLst/>
                          <a:latin typeface="Arial"/>
                        </a:rPr>
                        <a:t>tám là chẳng thể kiên cố chứng Thánh trí, </a:t>
                      </a:r>
                    </a:p>
                  </a:txBody>
                  <a:tcPr marL="9525" marR="9525" marT="9525" marB="0" anchor="ctr"/>
                </a:tc>
                <a:tc>
                  <a:txBody>
                    <a:bodyPr/>
                    <a:lstStyle/>
                    <a:p>
                      <a:pPr algn="l" rtl="0" fontAlgn="ctr"/>
                      <a:r>
                        <a:rPr lang="vi-VN" sz="1200" b="0" i="0" u="none" strike="noStrike">
                          <a:solidFill>
                            <a:srgbClr val="000000"/>
                          </a:solidFill>
                          <a:effectLst/>
                          <a:latin typeface="Arial"/>
                        </a:rPr>
                        <a:t>mười tám là tâm chẳng điều thuận bị người chê bỏ, </a:t>
                      </a:r>
                    </a:p>
                  </a:txBody>
                  <a:tcPr marL="9525" marR="9525" marT="9525" marB="0" anchor="ctr"/>
                </a:tc>
              </a:tr>
              <a:tr h="336383">
                <a:tc>
                  <a:txBody>
                    <a:bodyPr/>
                    <a:lstStyle/>
                    <a:p>
                      <a:pPr algn="l" rtl="0" fontAlgn="ctr"/>
                      <a:r>
                        <a:rPr lang="vi-VN" sz="1200" b="0" i="0" u="none" strike="noStrike">
                          <a:solidFill>
                            <a:srgbClr val="000000"/>
                          </a:solidFill>
                          <a:effectLst/>
                          <a:latin typeface="Arial"/>
                        </a:rPr>
                        <a:t>chín là chẳng được Thiên Long cung kính, </a:t>
                      </a:r>
                    </a:p>
                  </a:txBody>
                  <a:tcPr marL="9525" marR="9525" marT="9525" marB="0" anchor="ctr"/>
                </a:tc>
                <a:tc>
                  <a:txBody>
                    <a:bodyPr/>
                    <a:lstStyle/>
                    <a:p>
                      <a:pPr algn="l" rtl="0" fontAlgn="ctr"/>
                      <a:r>
                        <a:rPr lang="vi-VN" sz="1200" b="0" i="0" u="none" strike="noStrike">
                          <a:solidFill>
                            <a:srgbClr val="000000"/>
                          </a:solidFill>
                          <a:effectLst/>
                          <a:latin typeface="Arial"/>
                        </a:rPr>
                        <a:t>mười chín là chẳng biết pháp giới tùy thuận ác hữu, </a:t>
                      </a:r>
                    </a:p>
                  </a:txBody>
                  <a:tcPr marL="9525" marR="9525" marT="9525" marB="0" anchor="ctr"/>
                </a:tc>
              </a:tr>
              <a:tr h="267424">
                <a:tc>
                  <a:txBody>
                    <a:bodyPr/>
                    <a:lstStyle/>
                    <a:p>
                      <a:pPr algn="l" rtl="0" fontAlgn="ctr"/>
                      <a:r>
                        <a:rPr lang="vi-VN" sz="1200" b="0" i="0" u="none" strike="noStrike">
                          <a:solidFill>
                            <a:srgbClr val="000000"/>
                          </a:solidFill>
                          <a:effectLst/>
                          <a:latin typeface="Arial"/>
                        </a:rPr>
                        <a:t>mười là bị người biện tài thường có lòng khinh rẻ, </a:t>
                      </a:r>
                    </a:p>
                  </a:txBody>
                  <a:tcPr marL="9525" marR="9525" marT="9525" marB="0" anchor="ctr"/>
                </a:tc>
                <a:tc>
                  <a:txBody>
                    <a:bodyPr/>
                    <a:lstStyle/>
                    <a:p>
                      <a:pPr algn="l" rtl="0" fontAlgn="ctr"/>
                      <a:r>
                        <a:rPr lang="vi-VN" sz="1200" b="0" i="0" u="none" strike="noStrike" dirty="0">
                          <a:solidFill>
                            <a:srgbClr val="000000"/>
                          </a:solidFill>
                          <a:effectLst/>
                          <a:latin typeface="Arial"/>
                        </a:rPr>
                        <a:t>hai mươi là chẳng rõ các căn hệ thuộc phiền </a:t>
                      </a:r>
                      <a:r>
                        <a:rPr lang="vi-VN" sz="1200" b="0" i="0" u="none" strike="noStrike" dirty="0" smtClean="0">
                          <a:solidFill>
                            <a:srgbClr val="000000"/>
                          </a:solidFill>
                          <a:effectLst/>
                          <a:latin typeface="Arial"/>
                        </a:rPr>
                        <a:t>não.</a:t>
                      </a:r>
                      <a:endParaRPr lang="vi-VN" sz="1200" b="0" i="0" u="none" strike="noStrike" dirty="0">
                        <a:solidFill>
                          <a:srgbClr val="000000"/>
                        </a:solidFill>
                        <a:effectLst/>
                        <a:latin typeface="Arial"/>
                      </a:endParaRPr>
                    </a:p>
                  </a:txBody>
                  <a:tcPr marL="9525" marR="9525" marT="9525" marB="0" anchor="ctr"/>
                </a:tc>
              </a:tr>
            </a:tbl>
          </a:graphicData>
        </a:graphic>
      </p:graphicFrame>
    </p:spTree>
    <p:extLst>
      <p:ext uri="{BB962C8B-B14F-4D97-AF65-F5344CB8AC3E}">
        <p14:creationId xmlns:p14="http://schemas.microsoft.com/office/powerpoint/2010/main" val="1304620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PHÁP HỘI PHÁT THẮNG CHÍ NGUY</a:t>
            </a:r>
            <a:r>
              <a:rPr lang="en-US" dirty="0"/>
              <a:t>ệ</a:t>
            </a:r>
            <a:r>
              <a:rPr lang="pl-PL" dirty="0"/>
              <a:t>N</a:t>
            </a:r>
            <a:r>
              <a:rPr lang="en-US" dirty="0"/>
              <a:t/>
            </a:r>
            <a:br>
              <a:rPr lang="en-US" dirty="0"/>
            </a:br>
            <a:r>
              <a:rPr lang="en-US" dirty="0" err="1" smtClean="0"/>
              <a:t>Đề</a:t>
            </a:r>
            <a:r>
              <a:rPr lang="en-US" dirty="0" smtClean="0"/>
              <a:t> </a:t>
            </a:r>
            <a:r>
              <a:rPr lang="en-US" dirty="0" err="1" smtClean="0"/>
              <a:t>tài</a:t>
            </a:r>
            <a:r>
              <a:rPr lang="en-US" dirty="0"/>
              <a:t>: </a:t>
            </a:r>
            <a:r>
              <a:rPr lang="en-US" sz="4000" dirty="0" err="1">
                <a:latin typeface="Arial" panose="020B0604020202020204" pitchFamily="34" charset="0"/>
                <a:cs typeface="Arial" panose="020B0604020202020204" pitchFamily="34" charset="0"/>
              </a:rPr>
              <a:t>lỗi</a:t>
            </a:r>
            <a:r>
              <a:rPr lang="en-US" sz="4000" dirty="0">
                <a:latin typeface="Arial" panose="020B0604020202020204" pitchFamily="34" charset="0"/>
                <a:cs typeface="Arial" panose="020B0604020202020204" pitchFamily="34" charset="0"/>
              </a:rPr>
              <a:t> </a:t>
            </a:r>
            <a:r>
              <a:rPr lang="vi-VN" sz="4000" dirty="0" smtClean="0">
                <a:latin typeface="Arial" panose="020B0604020202020204" pitchFamily="34" charset="0"/>
                <a:cs typeface="Arial" panose="020B0604020202020204" pitchFamily="34" charset="0"/>
              </a:rPr>
              <a:t>của </a:t>
            </a:r>
            <a:r>
              <a:rPr lang="vi-VN" sz="4000" dirty="0">
                <a:latin typeface="Arial" panose="020B0604020202020204" pitchFamily="34" charset="0"/>
                <a:cs typeface="Arial" panose="020B0604020202020204" pitchFamily="34" charset="0"/>
              </a:rPr>
              <a:t>ngủ nghỉ</a:t>
            </a:r>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pPr marL="0" indent="0">
              <a:buNone/>
            </a:pPr>
            <a:r>
              <a:rPr lang="vi-VN" dirty="0" smtClean="0"/>
              <a:t>…</a:t>
            </a:r>
          </a:p>
          <a:p>
            <a:pPr marL="0" indent="0">
              <a:buNone/>
            </a:pPr>
            <a:r>
              <a:rPr lang="vi-VN" sz="2300" dirty="0"/>
              <a:t>Bạch Đức Thế Tôn! Thế nào là lỗi của ngủ nghỉ, nếu lúc quán sát Bồ Tát nên phải phát khởi tinh tấn chẳng sanh nhiệt não?”.</a:t>
            </a:r>
          </a:p>
          <a:p>
            <a:pPr marL="0" indent="0">
              <a:buNone/>
            </a:pPr>
            <a:r>
              <a:rPr lang="vi-VN" sz="2300" dirty="0"/>
              <a:t>Đức Phật phán: “Nầy Di Lặc! Sơ nghiệp Bồ Tát nên quán sát ngủ nghỉ có hai mươi điều lỗi, lúc quán sát có thể làm cho Bồ Tát phát khởi tinh tấn ý nguyện chẳng mỏi: </a:t>
            </a:r>
            <a:endParaRPr lang="vi-VN" sz="2300" dirty="0" smtClean="0"/>
          </a:p>
          <a:p>
            <a:pPr marL="0" indent="0">
              <a:buNone/>
            </a:pPr>
            <a:endParaRPr lang="vi-VN" dirty="0"/>
          </a:p>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smtClean="0"/>
          </a:p>
          <a:p>
            <a:pPr marL="0" indent="0">
              <a:buNone/>
            </a:pPr>
            <a:r>
              <a:rPr lang="vi-VN" dirty="0" smtClean="0"/>
              <a:t> </a:t>
            </a:r>
          </a:p>
          <a:p>
            <a:pPr marL="0" indent="0">
              <a:buNone/>
            </a:pPr>
            <a:endParaRPr lang="vi-VN" dirty="0" smtClean="0"/>
          </a:p>
          <a:p>
            <a:pPr marL="0" indent="0">
              <a:buNone/>
            </a:pPr>
            <a:endParaRPr lang="vi-VN" dirty="0" smtClean="0"/>
          </a:p>
        </p:txBody>
      </p:sp>
      <p:graphicFrame>
        <p:nvGraphicFramePr>
          <p:cNvPr id="6" name="Table 5"/>
          <p:cNvGraphicFramePr>
            <a:graphicFrameLocks noGrp="1"/>
          </p:cNvGraphicFramePr>
          <p:nvPr>
            <p:extLst>
              <p:ext uri="{D42A27DB-BD31-4B8C-83A1-F6EECF244321}">
                <p14:modId xmlns:p14="http://schemas.microsoft.com/office/powerpoint/2010/main" val="3889928173"/>
              </p:ext>
            </p:extLst>
          </p:nvPr>
        </p:nvGraphicFramePr>
        <p:xfrm>
          <a:off x="533400" y="3276600"/>
          <a:ext cx="8000999" cy="2890988"/>
        </p:xfrm>
        <a:graphic>
          <a:graphicData uri="http://schemas.openxmlformats.org/drawingml/2006/table">
            <a:tbl>
              <a:tblPr>
                <a:tableStyleId>{5C22544A-7EE6-4342-B048-85BDC9FD1C3A}</a:tableStyleId>
              </a:tblPr>
              <a:tblGrid>
                <a:gridCol w="3505200"/>
                <a:gridCol w="4495799"/>
              </a:tblGrid>
              <a:tr h="267424">
                <a:tc>
                  <a:txBody>
                    <a:bodyPr/>
                    <a:lstStyle/>
                    <a:p>
                      <a:pPr algn="just" fontAlgn="ctr"/>
                      <a:r>
                        <a:rPr lang="vi-VN" sz="1800" b="0" i="0" u="none" strike="noStrike" dirty="0" smtClean="0">
                          <a:solidFill>
                            <a:srgbClr val="000000"/>
                          </a:solidFill>
                          <a:effectLst/>
                          <a:latin typeface="+mn-lt"/>
                        </a:rPr>
                        <a:t>một </a:t>
                      </a:r>
                      <a:r>
                        <a:rPr lang="vi-VN" sz="1800" b="0" i="0" u="none" strike="noStrike" dirty="0">
                          <a:solidFill>
                            <a:srgbClr val="000000"/>
                          </a:solidFill>
                          <a:effectLst/>
                          <a:latin typeface="+mn-lt"/>
                        </a:rPr>
                        <a:t>là giải đãi lười nhác, </a:t>
                      </a:r>
                    </a:p>
                  </a:txBody>
                  <a:tcPr marL="9525" marR="9525" marT="9525" marB="0" anchor="ctr"/>
                </a:tc>
                <a:tc>
                  <a:txBody>
                    <a:bodyPr/>
                    <a:lstStyle/>
                    <a:p>
                      <a:pPr algn="l" rtl="0" fontAlgn="ctr"/>
                      <a:r>
                        <a:rPr lang="vi-VN" sz="1800" b="0" i="0" u="none" strike="noStrike">
                          <a:solidFill>
                            <a:srgbClr val="000000"/>
                          </a:solidFill>
                          <a:effectLst/>
                          <a:latin typeface="Arial"/>
                        </a:rPr>
                        <a:t>mười một là da thứa tối đục, </a:t>
                      </a:r>
                    </a:p>
                  </a:txBody>
                  <a:tcPr marL="9525" marR="9525" marT="9525" marB="0" anchor="ctr"/>
                </a:tc>
              </a:tr>
              <a:tr h="267424">
                <a:tc>
                  <a:txBody>
                    <a:bodyPr/>
                    <a:lstStyle/>
                    <a:p>
                      <a:pPr algn="just" fontAlgn="ctr"/>
                      <a:r>
                        <a:rPr lang="vi-VN" sz="1800" b="0" i="0" u="none" strike="noStrike">
                          <a:solidFill>
                            <a:srgbClr val="000000"/>
                          </a:solidFill>
                          <a:effectLst/>
                          <a:latin typeface="+mn-lt"/>
                        </a:rPr>
                        <a:t>hai là thân thể trầm trọng, </a:t>
                      </a:r>
                    </a:p>
                  </a:txBody>
                  <a:tcPr marL="9525" marR="9525" marT="9525" marB="0" anchor="ctr"/>
                </a:tc>
                <a:tc>
                  <a:txBody>
                    <a:bodyPr/>
                    <a:lstStyle/>
                    <a:p>
                      <a:pPr algn="l" rtl="0" fontAlgn="ctr"/>
                      <a:r>
                        <a:rPr lang="vi-VN" sz="1800" b="0" i="0" u="none" strike="noStrike">
                          <a:solidFill>
                            <a:srgbClr val="000000"/>
                          </a:solidFill>
                          <a:effectLst/>
                          <a:latin typeface="Arial"/>
                        </a:rPr>
                        <a:t>mười hai là Phi Nhơn chẳng kính, </a:t>
                      </a:r>
                    </a:p>
                  </a:txBody>
                  <a:tcPr marL="9525" marR="9525" marT="9525" marB="0" anchor="ctr"/>
                </a:tc>
              </a:tr>
              <a:tr h="267424">
                <a:tc>
                  <a:txBody>
                    <a:bodyPr/>
                    <a:lstStyle/>
                    <a:p>
                      <a:pPr algn="just" fontAlgn="ctr"/>
                      <a:r>
                        <a:rPr lang="vi-VN" sz="1800" b="0" i="0" u="none" strike="noStrike">
                          <a:solidFill>
                            <a:srgbClr val="000000"/>
                          </a:solidFill>
                          <a:effectLst/>
                          <a:latin typeface="+mn-lt"/>
                        </a:rPr>
                        <a:t>ba là nhan sắc tiều tụy, </a:t>
                      </a:r>
                    </a:p>
                  </a:txBody>
                  <a:tcPr marL="9525" marR="9525" marT="9525" marB="0" anchor="ctr"/>
                </a:tc>
                <a:tc>
                  <a:txBody>
                    <a:bodyPr/>
                    <a:lstStyle/>
                    <a:p>
                      <a:pPr algn="l" rtl="0" fontAlgn="ctr"/>
                      <a:r>
                        <a:rPr lang="vi-VN" sz="1800" b="0" i="0" u="none" strike="noStrike">
                          <a:solidFill>
                            <a:srgbClr val="000000"/>
                          </a:solidFill>
                          <a:effectLst/>
                          <a:latin typeface="Arial"/>
                        </a:rPr>
                        <a:t>mười ba là việc làm ngu độn, </a:t>
                      </a:r>
                    </a:p>
                  </a:txBody>
                  <a:tcPr marL="9525" marR="9525" marT="9525" marB="0" anchor="ctr"/>
                </a:tc>
              </a:tr>
              <a:tr h="267424">
                <a:tc>
                  <a:txBody>
                    <a:bodyPr/>
                    <a:lstStyle/>
                    <a:p>
                      <a:pPr algn="just" fontAlgn="ctr"/>
                      <a:r>
                        <a:rPr lang="vi-VN" sz="1800" b="0" i="0" u="none" strike="noStrike" dirty="0">
                          <a:solidFill>
                            <a:srgbClr val="000000"/>
                          </a:solidFill>
                          <a:effectLst/>
                          <a:latin typeface="+mn-lt"/>
                        </a:rPr>
                        <a:t>bốn là thêm tật bịnh, </a:t>
                      </a:r>
                    </a:p>
                  </a:txBody>
                  <a:tcPr marL="9525" marR="9525" marT="9525" marB="0" anchor="ctr"/>
                </a:tc>
                <a:tc>
                  <a:txBody>
                    <a:bodyPr/>
                    <a:lstStyle/>
                    <a:p>
                      <a:pPr algn="l" rtl="0" fontAlgn="ctr"/>
                      <a:r>
                        <a:rPr lang="vi-VN" sz="1800" b="0" i="0" u="none" strike="noStrike">
                          <a:solidFill>
                            <a:srgbClr val="000000"/>
                          </a:solidFill>
                          <a:effectLst/>
                          <a:latin typeface="Arial"/>
                        </a:rPr>
                        <a:t>mười bốn là phiền não ràng buộc, </a:t>
                      </a:r>
                    </a:p>
                  </a:txBody>
                  <a:tcPr marL="9525" marR="9525" marT="9525" marB="0" anchor="ctr"/>
                </a:tc>
              </a:tr>
              <a:tr h="267424">
                <a:tc>
                  <a:txBody>
                    <a:bodyPr/>
                    <a:lstStyle/>
                    <a:p>
                      <a:pPr algn="l" rtl="0" fontAlgn="ctr"/>
                      <a:r>
                        <a:rPr lang="vi-VN" sz="1800" b="0" i="0" u="none" strike="noStrike" dirty="0">
                          <a:solidFill>
                            <a:srgbClr val="000000"/>
                          </a:solidFill>
                          <a:effectLst/>
                          <a:latin typeface="Arial"/>
                        </a:rPr>
                        <a:t>năm là hơi nóng ấm kém yếu, </a:t>
                      </a:r>
                    </a:p>
                  </a:txBody>
                  <a:tcPr marL="9525" marR="9525" marT="9525" marB="0" anchor="ctr"/>
                </a:tc>
                <a:tc>
                  <a:txBody>
                    <a:bodyPr/>
                    <a:lstStyle/>
                    <a:p>
                      <a:pPr algn="l" rtl="0" fontAlgn="ctr"/>
                      <a:r>
                        <a:rPr lang="vi-VN" sz="1800" b="0" i="0" u="none" strike="noStrike">
                          <a:solidFill>
                            <a:srgbClr val="000000"/>
                          </a:solidFill>
                          <a:effectLst/>
                          <a:latin typeface="Arial"/>
                        </a:rPr>
                        <a:t>mười lăm là phiền não che lấp tâm trí, </a:t>
                      </a:r>
                    </a:p>
                  </a:txBody>
                  <a:tcPr marL="9525" marR="9525" marT="9525" marB="0" anchor="ctr"/>
                </a:tc>
              </a:tr>
              <a:tr h="267424">
                <a:tc>
                  <a:txBody>
                    <a:bodyPr/>
                    <a:lstStyle/>
                    <a:p>
                      <a:pPr algn="l" rtl="0" fontAlgn="ctr"/>
                      <a:r>
                        <a:rPr lang="vi-VN" sz="1800" b="0" i="0" u="none" strike="noStrike">
                          <a:solidFill>
                            <a:srgbClr val="000000"/>
                          </a:solidFill>
                          <a:effectLst/>
                          <a:latin typeface="Arial"/>
                        </a:rPr>
                        <a:t>sáu là ăn chẳng tiêu hóa, </a:t>
                      </a:r>
                    </a:p>
                  </a:txBody>
                  <a:tcPr marL="9525" marR="9525" marT="9525" marB="0" anchor="ctr"/>
                </a:tc>
                <a:tc>
                  <a:txBody>
                    <a:bodyPr/>
                    <a:lstStyle/>
                    <a:p>
                      <a:pPr algn="l" rtl="0" fontAlgn="ctr"/>
                      <a:r>
                        <a:rPr lang="vi-VN" sz="1800" b="0" i="0" u="none" strike="noStrike">
                          <a:solidFill>
                            <a:srgbClr val="000000"/>
                          </a:solidFill>
                          <a:effectLst/>
                          <a:latin typeface="Arial"/>
                        </a:rPr>
                        <a:t>mười sáu là chẳng thích pháp lành, </a:t>
                      </a:r>
                    </a:p>
                  </a:txBody>
                  <a:tcPr marL="9525" marR="9525" marT="9525" marB="0" anchor="ctr"/>
                </a:tc>
              </a:tr>
              <a:tr h="267424">
                <a:tc>
                  <a:txBody>
                    <a:bodyPr/>
                    <a:lstStyle/>
                    <a:p>
                      <a:pPr algn="l" rtl="0" fontAlgn="ctr"/>
                      <a:r>
                        <a:rPr lang="vi-VN" sz="1800" b="0" i="0" u="none" strike="noStrike">
                          <a:solidFill>
                            <a:srgbClr val="000000"/>
                          </a:solidFill>
                          <a:effectLst/>
                          <a:latin typeface="Arial"/>
                        </a:rPr>
                        <a:t>bảy là thân thể sanh mụn ghẻ, </a:t>
                      </a:r>
                    </a:p>
                  </a:txBody>
                  <a:tcPr marL="9525" marR="9525" marT="9525" marB="0" anchor="ctr"/>
                </a:tc>
                <a:tc>
                  <a:txBody>
                    <a:bodyPr/>
                    <a:lstStyle/>
                    <a:p>
                      <a:pPr algn="l" rtl="0" fontAlgn="ctr"/>
                      <a:r>
                        <a:rPr lang="vi-VN" sz="1800" b="0" i="0" u="none" strike="noStrike">
                          <a:solidFill>
                            <a:srgbClr val="000000"/>
                          </a:solidFill>
                          <a:effectLst/>
                          <a:latin typeface="Arial"/>
                        </a:rPr>
                        <a:t>mười bảy là bạch pháp tổn giảm, </a:t>
                      </a:r>
                    </a:p>
                  </a:txBody>
                  <a:tcPr marL="9525" marR="9525" marT="9525" marB="0" anchor="ctr"/>
                </a:tc>
              </a:tr>
              <a:tr h="267424">
                <a:tc>
                  <a:txBody>
                    <a:bodyPr/>
                    <a:lstStyle/>
                    <a:p>
                      <a:pPr algn="l" rtl="0" fontAlgn="ctr"/>
                      <a:r>
                        <a:rPr lang="fr-FR" sz="1800" b="0" i="0" u="none" strike="noStrike">
                          <a:solidFill>
                            <a:srgbClr val="000000"/>
                          </a:solidFill>
                          <a:effectLst/>
                          <a:latin typeface="Arial"/>
                        </a:rPr>
                        <a:t>tám là chẳng siêng tu tập, </a:t>
                      </a:r>
                    </a:p>
                  </a:txBody>
                  <a:tcPr marL="9525" marR="9525" marT="9525" marB="0" anchor="ctr"/>
                </a:tc>
                <a:tc>
                  <a:txBody>
                    <a:bodyPr/>
                    <a:lstStyle/>
                    <a:p>
                      <a:pPr algn="l" rtl="0" fontAlgn="ctr"/>
                      <a:r>
                        <a:rPr lang="vi-VN" sz="1800" b="0" i="0" u="none" strike="noStrike">
                          <a:solidFill>
                            <a:srgbClr val="000000"/>
                          </a:solidFill>
                          <a:effectLst/>
                          <a:latin typeface="Arial"/>
                        </a:rPr>
                        <a:t>mười tám là làm việc hạ tiện, </a:t>
                      </a:r>
                    </a:p>
                  </a:txBody>
                  <a:tcPr marL="9525" marR="9525" marT="9525" marB="0" anchor="ctr"/>
                </a:tc>
              </a:tr>
              <a:tr h="336383">
                <a:tc>
                  <a:txBody>
                    <a:bodyPr/>
                    <a:lstStyle/>
                    <a:p>
                      <a:pPr algn="l" rtl="0" fontAlgn="ctr"/>
                      <a:r>
                        <a:rPr lang="fr-FR" sz="1800" b="0" i="0" u="none" strike="noStrike">
                          <a:solidFill>
                            <a:srgbClr val="000000"/>
                          </a:solidFill>
                          <a:effectLst/>
                          <a:latin typeface="Arial"/>
                        </a:rPr>
                        <a:t>chín là thêm lớn ngu si, </a:t>
                      </a:r>
                    </a:p>
                  </a:txBody>
                  <a:tcPr marL="9525" marR="9525" marT="9525" marB="0" anchor="ctr"/>
                </a:tc>
                <a:tc>
                  <a:txBody>
                    <a:bodyPr/>
                    <a:lstStyle/>
                    <a:p>
                      <a:pPr algn="l" rtl="0" fontAlgn="ctr"/>
                      <a:r>
                        <a:rPr lang="vi-VN" sz="1800" b="0" i="0" u="none" strike="noStrike">
                          <a:solidFill>
                            <a:srgbClr val="000000"/>
                          </a:solidFill>
                          <a:effectLst/>
                          <a:latin typeface="Arial"/>
                        </a:rPr>
                        <a:t>mười chín là ghét ganh tinh tấn, </a:t>
                      </a:r>
                    </a:p>
                  </a:txBody>
                  <a:tcPr marL="9525" marR="9525" marT="9525" marB="0" anchor="ctr"/>
                </a:tc>
              </a:tr>
              <a:tr h="267424">
                <a:tc>
                  <a:txBody>
                    <a:bodyPr/>
                    <a:lstStyle/>
                    <a:p>
                      <a:pPr algn="l" rtl="0" fontAlgn="ctr"/>
                      <a:r>
                        <a:rPr lang="vi-VN" sz="1800" b="0" i="0" u="none" strike="noStrike">
                          <a:solidFill>
                            <a:srgbClr val="000000"/>
                          </a:solidFill>
                          <a:effectLst/>
                          <a:latin typeface="Arial"/>
                        </a:rPr>
                        <a:t>mười là trí huệ yếu kém, </a:t>
                      </a:r>
                    </a:p>
                  </a:txBody>
                  <a:tcPr marL="9525" marR="9525" marT="9525" marB="0" anchor="ctr"/>
                </a:tc>
                <a:tc>
                  <a:txBody>
                    <a:bodyPr/>
                    <a:lstStyle/>
                    <a:p>
                      <a:pPr algn="l" rtl="0" fontAlgn="ctr"/>
                      <a:r>
                        <a:rPr lang="vi-VN" sz="1800" b="0" i="0" u="none" strike="noStrike" dirty="0">
                          <a:solidFill>
                            <a:srgbClr val="000000"/>
                          </a:solidFill>
                          <a:effectLst/>
                          <a:latin typeface="Arial"/>
                        </a:rPr>
                        <a:t>hai mươi là bị người khinh </a:t>
                      </a:r>
                      <a:r>
                        <a:rPr lang="vi-VN" sz="1800" b="0" i="0" u="none" strike="noStrike" dirty="0" smtClean="0">
                          <a:solidFill>
                            <a:srgbClr val="000000"/>
                          </a:solidFill>
                          <a:effectLst/>
                          <a:latin typeface="Arial"/>
                        </a:rPr>
                        <a:t>rẻ.</a:t>
                      </a:r>
                      <a:endParaRPr lang="vi-VN" sz="1800" b="0" i="0" u="none" strike="noStrike" dirty="0">
                        <a:solidFill>
                          <a:srgbClr val="000000"/>
                        </a:solidFill>
                        <a:effectLst/>
                        <a:latin typeface="Arial"/>
                      </a:endParaRPr>
                    </a:p>
                  </a:txBody>
                  <a:tcPr marL="9525" marR="9525" marT="9525" marB="0" anchor="ctr"/>
                </a:tc>
              </a:tr>
            </a:tbl>
          </a:graphicData>
        </a:graphic>
      </p:graphicFrame>
    </p:spTree>
    <p:extLst>
      <p:ext uri="{BB962C8B-B14F-4D97-AF65-F5344CB8AC3E}">
        <p14:creationId xmlns:p14="http://schemas.microsoft.com/office/powerpoint/2010/main" val="3831330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dirty="0"/>
              <a:t>PHÁP HỘI PHÁT THẮNG CHÍ NGUY</a:t>
            </a:r>
            <a:r>
              <a:rPr lang="en-US" dirty="0"/>
              <a:t>ệ</a:t>
            </a:r>
            <a:r>
              <a:rPr lang="pl-PL" dirty="0"/>
              <a:t>N</a:t>
            </a:r>
            <a:r>
              <a:rPr lang="en-US" dirty="0"/>
              <a:t/>
            </a:r>
            <a:br>
              <a:rPr lang="en-US" dirty="0"/>
            </a:br>
            <a:r>
              <a:rPr lang="en-US" dirty="0" err="1" smtClean="0"/>
              <a:t>Đề</a:t>
            </a:r>
            <a:r>
              <a:rPr lang="en-US" dirty="0" smtClean="0"/>
              <a:t> </a:t>
            </a:r>
            <a:r>
              <a:rPr lang="en-US" dirty="0" err="1" smtClean="0"/>
              <a:t>tài</a:t>
            </a:r>
            <a:r>
              <a:rPr lang="en-US" dirty="0"/>
              <a:t>: </a:t>
            </a:r>
            <a:r>
              <a:rPr lang="en-US" sz="4000" dirty="0" err="1" smtClean="0">
                <a:latin typeface="Arial" panose="020B0604020202020204" pitchFamily="34" charset="0"/>
                <a:cs typeface="Arial" panose="020B0604020202020204" pitchFamily="34" charset="0"/>
              </a:rPr>
              <a:t>lỗi</a:t>
            </a:r>
            <a:r>
              <a:rPr lang="en-US" sz="4000" dirty="0" smtClean="0">
                <a:latin typeface="Arial" panose="020B0604020202020204" pitchFamily="34" charset="0"/>
                <a:cs typeface="Arial" panose="020B0604020202020204" pitchFamily="34" charset="0"/>
              </a:rPr>
              <a:t> </a:t>
            </a:r>
            <a:r>
              <a:rPr lang="vi-VN" sz="4000" dirty="0">
                <a:latin typeface="Arial" panose="020B0604020202020204" pitchFamily="34" charset="0"/>
                <a:cs typeface="Arial" panose="020B0604020202020204" pitchFamily="34" charset="0"/>
              </a:rPr>
              <a:t>của kinh doanh sự vụ</a:t>
            </a:r>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marL="0" indent="0">
              <a:buNone/>
            </a:pPr>
            <a:r>
              <a:rPr lang="vi-VN" dirty="0" smtClean="0"/>
              <a:t>…</a:t>
            </a:r>
          </a:p>
          <a:p>
            <a:pPr marL="0" indent="0">
              <a:buNone/>
            </a:pPr>
            <a:r>
              <a:rPr lang="vi-VN" sz="2300" dirty="0"/>
              <a:t>Bạch Đức Thế Tôn! Thế nào là lỗi trong các sự vụ mà lúc quan sát khiến chư Bồ Tát chẳng kinh doanh sự vụ?”.</a:t>
            </a:r>
          </a:p>
          <a:p>
            <a:pPr marL="0" indent="0">
              <a:buNone/>
            </a:pPr>
            <a:r>
              <a:rPr lang="vi-VN" sz="2300" dirty="0"/>
              <a:t>Đức Phật dạy: “Nầy Di Lặc! Hàng Bồ Tát sơ nghiệp phải nên quan sát người ưa kinh doanh sự vụ có hai mươi điều lỗi, lúc quan sát như vậy có thể làm cho Bồ Tát chẳng kinh doanh sự vụ mà siêng tu tập Phật đạo.</a:t>
            </a:r>
          </a:p>
          <a:p>
            <a:pPr marL="0" indent="0">
              <a:buNone/>
            </a:pPr>
            <a:r>
              <a:rPr lang="vi-VN" sz="2300" dirty="0"/>
              <a:t>Những gì là hai mươi lỗi về kinh doanh sự vụ?</a:t>
            </a:r>
          </a:p>
          <a:p>
            <a:pPr marL="0" indent="0">
              <a:buNone/>
            </a:pPr>
            <a:endParaRPr lang="vi-VN" dirty="0"/>
          </a:p>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a:p>
          <a:p>
            <a:pPr marL="0" indent="0">
              <a:buNone/>
            </a:pPr>
            <a:endParaRPr lang="vi-VN" dirty="0" smtClean="0"/>
          </a:p>
          <a:p>
            <a:pPr marL="0" indent="0">
              <a:buNone/>
            </a:pPr>
            <a:endParaRPr lang="vi-VN" dirty="0" smtClean="0"/>
          </a:p>
          <a:p>
            <a:pPr marL="0" indent="0">
              <a:buNone/>
            </a:pPr>
            <a:r>
              <a:rPr lang="vi-VN" dirty="0" smtClean="0"/>
              <a:t> </a:t>
            </a:r>
          </a:p>
          <a:p>
            <a:pPr marL="0" indent="0">
              <a:buNone/>
            </a:pPr>
            <a:endParaRPr lang="vi-VN" dirty="0" smtClean="0"/>
          </a:p>
          <a:p>
            <a:pPr marL="0" indent="0">
              <a:buNone/>
            </a:pPr>
            <a:endParaRPr lang="vi-VN" dirty="0" smtClean="0"/>
          </a:p>
        </p:txBody>
      </p:sp>
      <p:graphicFrame>
        <p:nvGraphicFramePr>
          <p:cNvPr id="6" name="Table 5"/>
          <p:cNvGraphicFramePr>
            <a:graphicFrameLocks noGrp="1"/>
          </p:cNvGraphicFramePr>
          <p:nvPr>
            <p:extLst>
              <p:ext uri="{D42A27DB-BD31-4B8C-83A1-F6EECF244321}">
                <p14:modId xmlns:p14="http://schemas.microsoft.com/office/powerpoint/2010/main" val="3644947189"/>
              </p:ext>
            </p:extLst>
          </p:nvPr>
        </p:nvGraphicFramePr>
        <p:xfrm>
          <a:off x="533400" y="3276600"/>
          <a:ext cx="8000999" cy="3174643"/>
        </p:xfrm>
        <a:graphic>
          <a:graphicData uri="http://schemas.openxmlformats.org/drawingml/2006/table">
            <a:tbl>
              <a:tblPr>
                <a:tableStyleId>{5C22544A-7EE6-4342-B048-85BDC9FD1C3A}</a:tableStyleId>
              </a:tblPr>
              <a:tblGrid>
                <a:gridCol w="3505200"/>
                <a:gridCol w="4495799"/>
              </a:tblGrid>
              <a:tr h="267424">
                <a:tc>
                  <a:txBody>
                    <a:bodyPr/>
                    <a:lstStyle/>
                    <a:p>
                      <a:pPr algn="just" fontAlgn="ctr"/>
                      <a:r>
                        <a:rPr lang="vi-VN" sz="1200" b="0" i="0" u="none" strike="noStrike">
                          <a:solidFill>
                            <a:srgbClr val="000000"/>
                          </a:solidFill>
                          <a:effectLst/>
                          <a:latin typeface="Arial"/>
                        </a:rPr>
                        <a:t>Một là ham thích nghiệp hạ liệt thế gian. </a:t>
                      </a:r>
                    </a:p>
                  </a:txBody>
                  <a:tcPr marL="9525" marR="9525" marT="9525" marB="0" anchor="ctr"/>
                </a:tc>
                <a:tc>
                  <a:txBody>
                    <a:bodyPr/>
                    <a:lstStyle/>
                    <a:p>
                      <a:pPr algn="l" rtl="0" fontAlgn="ctr"/>
                      <a:r>
                        <a:rPr lang="vi-VN" sz="1200" b="0" i="0" u="none" strike="noStrike">
                          <a:solidFill>
                            <a:srgbClr val="000000"/>
                          </a:solidFill>
                          <a:effectLst/>
                          <a:latin typeface="Arial"/>
                        </a:rPr>
                        <a:t>Mười một là ham thích món ngon thêm lớn tham dục. </a:t>
                      </a:r>
                    </a:p>
                  </a:txBody>
                  <a:tcPr marL="9525" marR="9525" marT="9525" marB="0" anchor="ctr"/>
                </a:tc>
              </a:tr>
              <a:tr h="267424">
                <a:tc>
                  <a:txBody>
                    <a:bodyPr/>
                    <a:lstStyle/>
                    <a:p>
                      <a:pPr algn="just" fontAlgn="ctr"/>
                      <a:r>
                        <a:rPr lang="vi-VN" sz="1200" b="0" i="0" u="none" strike="noStrike">
                          <a:solidFill>
                            <a:srgbClr val="000000"/>
                          </a:solidFill>
                          <a:effectLst/>
                          <a:latin typeface="Arial"/>
                        </a:rPr>
                        <a:t>Hai là bị chư Tỳ Kheo chuyên đọc tụng tu hành khinh rẻ. </a:t>
                      </a:r>
                    </a:p>
                  </a:txBody>
                  <a:tcPr marL="9525" marR="9525" marT="9525" marB="0" anchor="ctr"/>
                </a:tc>
                <a:tc>
                  <a:txBody>
                    <a:bodyPr/>
                    <a:lstStyle/>
                    <a:p>
                      <a:pPr algn="l" rtl="0" fontAlgn="ctr"/>
                      <a:r>
                        <a:rPr lang="vi-VN" sz="1200" b="0" i="0" u="none" strike="noStrike">
                          <a:solidFill>
                            <a:srgbClr val="000000"/>
                          </a:solidFill>
                          <a:effectLst/>
                          <a:latin typeface="Arial"/>
                        </a:rPr>
                        <a:t>Mười hai là các nơi không lợi dưỡng thì chẳng sanh lòng hoan hỷ. </a:t>
                      </a:r>
                    </a:p>
                  </a:txBody>
                  <a:tcPr marL="9525" marR="9525" marT="9525" marB="0" anchor="ctr"/>
                </a:tc>
              </a:tr>
              <a:tr h="267424">
                <a:tc>
                  <a:txBody>
                    <a:bodyPr/>
                    <a:lstStyle/>
                    <a:p>
                      <a:pPr algn="just" fontAlgn="ctr"/>
                      <a:r>
                        <a:rPr lang="vi-VN" sz="1200" b="0" i="0" u="none" strike="noStrike">
                          <a:solidFill>
                            <a:srgbClr val="000000"/>
                          </a:solidFill>
                          <a:effectLst/>
                          <a:latin typeface="Arial"/>
                        </a:rPr>
                        <a:t>Ba là bị chư Tỳ Kheo siêng tu thiền định quở trách. </a:t>
                      </a:r>
                    </a:p>
                  </a:txBody>
                  <a:tcPr marL="9525" marR="9525" marT="9525" marB="0" anchor="ctr"/>
                </a:tc>
                <a:tc>
                  <a:txBody>
                    <a:bodyPr/>
                    <a:lstStyle/>
                    <a:p>
                      <a:pPr algn="l" rtl="0" fontAlgn="ctr"/>
                      <a:r>
                        <a:rPr lang="vi-VN" sz="1200" b="0" i="0" u="none" strike="noStrike">
                          <a:solidFill>
                            <a:srgbClr val="000000"/>
                          </a:solidFill>
                          <a:effectLst/>
                          <a:latin typeface="Arial"/>
                        </a:rPr>
                        <a:t>Mười ba là hay sanh nghiệp não hại chướng ngại. </a:t>
                      </a:r>
                    </a:p>
                  </a:txBody>
                  <a:tcPr marL="9525" marR="9525" marT="9525" marB="0" anchor="ctr"/>
                </a:tc>
              </a:tr>
              <a:tr h="267424">
                <a:tc>
                  <a:txBody>
                    <a:bodyPr/>
                    <a:lstStyle/>
                    <a:p>
                      <a:pPr algn="just" fontAlgn="ctr"/>
                      <a:r>
                        <a:rPr lang="vi-VN" sz="1200" b="0" i="0" u="none" strike="noStrike">
                          <a:solidFill>
                            <a:srgbClr val="000000"/>
                          </a:solidFill>
                          <a:effectLst/>
                          <a:latin typeface="Arial"/>
                        </a:rPr>
                        <a:t>Bốn là tâm thường phát khởi nghiệp sanh tử lưu chuyển từ vô thỉ. </a:t>
                      </a:r>
                    </a:p>
                  </a:txBody>
                  <a:tcPr marL="9525" marR="9525" marT="9525" marB="0" anchor="ctr"/>
                </a:tc>
                <a:tc>
                  <a:txBody>
                    <a:bodyPr/>
                    <a:lstStyle/>
                    <a:p>
                      <a:pPr algn="l" rtl="0" fontAlgn="ctr"/>
                      <a:r>
                        <a:rPr lang="vi-VN" sz="1200" b="0" i="0" u="none" strike="noStrike">
                          <a:solidFill>
                            <a:srgbClr val="000000"/>
                          </a:solidFill>
                          <a:effectLst/>
                          <a:latin typeface="Arial"/>
                        </a:rPr>
                        <a:t>Mười bốn là thường ưa thân cận các Ưu Bà Tắc và Ưu Bà Di. </a:t>
                      </a:r>
                    </a:p>
                  </a:txBody>
                  <a:tcPr marL="9525" marR="9525" marT="9525" marB="0" anchor="ctr"/>
                </a:tc>
              </a:tr>
              <a:tr h="267424">
                <a:tc>
                  <a:txBody>
                    <a:bodyPr/>
                    <a:lstStyle/>
                    <a:p>
                      <a:pPr algn="l" rtl="0" fontAlgn="ctr"/>
                      <a:r>
                        <a:rPr lang="vi-VN" sz="1200" b="0" i="0" u="none" strike="noStrike">
                          <a:solidFill>
                            <a:srgbClr val="000000"/>
                          </a:solidFill>
                          <a:effectLst/>
                          <a:latin typeface="Arial"/>
                        </a:rPr>
                        <a:t>Năm là luống thọ sự cúng thí của các cư sĩ có tín tâm. </a:t>
                      </a:r>
                    </a:p>
                  </a:txBody>
                  <a:tcPr marL="9525" marR="9525" marT="9525" marB="0" anchor="ctr"/>
                </a:tc>
                <a:tc>
                  <a:txBody>
                    <a:bodyPr/>
                    <a:lstStyle/>
                    <a:p>
                      <a:pPr algn="l" rtl="0" fontAlgn="ctr"/>
                      <a:r>
                        <a:rPr lang="vi-VN" sz="1200" b="0" i="0" u="none" strike="noStrike">
                          <a:solidFill>
                            <a:srgbClr val="000000"/>
                          </a:solidFill>
                          <a:effectLst/>
                          <a:latin typeface="Arial"/>
                        </a:rPr>
                        <a:t>Mười lăm là chỉ nhớ ăn mặc mà qua ngày đêm. </a:t>
                      </a:r>
                    </a:p>
                  </a:txBody>
                  <a:tcPr marL="9525" marR="9525" marT="9525" marB="0" anchor="ctr"/>
                </a:tc>
              </a:tr>
              <a:tr h="267424">
                <a:tc>
                  <a:txBody>
                    <a:bodyPr/>
                    <a:lstStyle/>
                    <a:p>
                      <a:pPr algn="l" rtl="0" fontAlgn="ctr"/>
                      <a:r>
                        <a:rPr lang="vi-VN" sz="1200" b="0" i="0" u="none" strike="noStrike">
                          <a:solidFill>
                            <a:srgbClr val="000000"/>
                          </a:solidFill>
                          <a:effectLst/>
                          <a:latin typeface="Arial"/>
                        </a:rPr>
                        <a:t>Sáu là lòng tham ưa tài vật. </a:t>
                      </a:r>
                    </a:p>
                  </a:txBody>
                  <a:tcPr marL="9525" marR="9525" marT="9525" marB="0" anchor="ctr"/>
                </a:tc>
                <a:tc>
                  <a:txBody>
                    <a:bodyPr/>
                    <a:lstStyle/>
                    <a:p>
                      <a:pPr algn="l" rtl="0" fontAlgn="ctr"/>
                      <a:r>
                        <a:rPr lang="vi-VN" sz="1200" b="0" i="0" u="none" strike="noStrike">
                          <a:solidFill>
                            <a:srgbClr val="000000"/>
                          </a:solidFill>
                          <a:effectLst/>
                          <a:latin typeface="Arial"/>
                        </a:rPr>
                        <a:t>Mười sáu là luôn hỏi việc làm ăn thế gian. </a:t>
                      </a:r>
                    </a:p>
                  </a:txBody>
                  <a:tcPr marL="9525" marR="9525" marT="9525" marB="0" anchor="ctr"/>
                </a:tc>
              </a:tr>
              <a:tr h="267424">
                <a:tc>
                  <a:txBody>
                    <a:bodyPr/>
                    <a:lstStyle/>
                    <a:p>
                      <a:pPr algn="l" rtl="0" fontAlgn="ctr"/>
                      <a:r>
                        <a:rPr lang="vi-VN" sz="1200" b="0" i="0" u="none" strike="noStrike">
                          <a:solidFill>
                            <a:srgbClr val="000000"/>
                          </a:solidFill>
                          <a:effectLst/>
                          <a:latin typeface="Arial"/>
                        </a:rPr>
                        <a:t>Bảy là thường ưa rộng mở sự vụ thế gian. </a:t>
                      </a:r>
                    </a:p>
                  </a:txBody>
                  <a:tcPr marL="9525" marR="9525" marT="9525" marB="0" anchor="ctr"/>
                </a:tc>
                <a:tc>
                  <a:txBody>
                    <a:bodyPr/>
                    <a:lstStyle/>
                    <a:p>
                      <a:pPr algn="l" rtl="0" fontAlgn="ctr"/>
                      <a:r>
                        <a:rPr lang="vi-VN" sz="1200" b="0" i="0" u="none" strike="noStrike">
                          <a:solidFill>
                            <a:srgbClr val="000000"/>
                          </a:solidFill>
                          <a:effectLst/>
                          <a:latin typeface="Arial"/>
                        </a:rPr>
                        <a:t>Mười bảy là thường ưa nói lời phi pháp. </a:t>
                      </a:r>
                    </a:p>
                  </a:txBody>
                  <a:tcPr marL="9525" marR="9525" marT="9525" marB="0" anchor="ctr"/>
                </a:tc>
              </a:tr>
              <a:tr h="267424">
                <a:tc>
                  <a:txBody>
                    <a:bodyPr/>
                    <a:lstStyle/>
                    <a:p>
                      <a:pPr algn="l" rtl="0" fontAlgn="ctr"/>
                      <a:r>
                        <a:rPr lang="vi-VN" sz="1200" b="0" i="0" u="none" strike="noStrike">
                          <a:solidFill>
                            <a:srgbClr val="000000"/>
                          </a:solidFill>
                          <a:effectLst/>
                          <a:latin typeface="Arial"/>
                        </a:rPr>
                        <a:t>Tám là tưởng nhớ gia nghiệp mà lòng thường lo lắng. </a:t>
                      </a:r>
                    </a:p>
                  </a:txBody>
                  <a:tcPr marL="9525" marR="9525" marT="9525" marB="0" anchor="ctr"/>
                </a:tc>
                <a:tc>
                  <a:txBody>
                    <a:bodyPr/>
                    <a:lstStyle/>
                    <a:p>
                      <a:pPr algn="l" rtl="0" fontAlgn="ctr"/>
                      <a:r>
                        <a:rPr lang="vi-VN" sz="1200" b="0" i="0" u="none" strike="noStrike">
                          <a:solidFill>
                            <a:srgbClr val="000000"/>
                          </a:solidFill>
                          <a:effectLst/>
                          <a:latin typeface="Arial"/>
                        </a:rPr>
                        <a:t>Mười tám là cậy mình kinh doanh sự vụ mà sanh kiêu mạn. </a:t>
                      </a:r>
                    </a:p>
                  </a:txBody>
                  <a:tcPr marL="9525" marR="9525" marT="9525" marB="0" anchor="ctr"/>
                </a:tc>
              </a:tr>
              <a:tr h="336383">
                <a:tc>
                  <a:txBody>
                    <a:bodyPr/>
                    <a:lstStyle/>
                    <a:p>
                      <a:pPr algn="l" rtl="0" fontAlgn="ctr"/>
                      <a:r>
                        <a:rPr lang="vi-VN" sz="1200" b="0" i="0" u="none" strike="noStrike">
                          <a:solidFill>
                            <a:srgbClr val="000000"/>
                          </a:solidFill>
                          <a:effectLst/>
                          <a:latin typeface="Arial"/>
                        </a:rPr>
                        <a:t>Chín là tánh tình hung dữ phát ngôn thô lỗ. </a:t>
                      </a:r>
                    </a:p>
                  </a:txBody>
                  <a:tcPr marL="9525" marR="9525" marT="9525" marB="0" anchor="ctr"/>
                </a:tc>
                <a:tc>
                  <a:txBody>
                    <a:bodyPr/>
                    <a:lstStyle/>
                    <a:p>
                      <a:pPr algn="l" rtl="0" fontAlgn="ctr"/>
                      <a:r>
                        <a:rPr lang="vi-VN" sz="1200" b="0" i="0" u="none" strike="noStrike">
                          <a:solidFill>
                            <a:srgbClr val="000000"/>
                          </a:solidFill>
                          <a:effectLst/>
                          <a:latin typeface="Arial"/>
                        </a:rPr>
                        <a:t>Mười chín là chỉ tìm lỗi người mà chẳng tự quan sát. </a:t>
                      </a:r>
                    </a:p>
                  </a:txBody>
                  <a:tcPr marL="9525" marR="9525" marT="9525" marB="0" anchor="ctr"/>
                </a:tc>
              </a:tr>
              <a:tr h="267424">
                <a:tc>
                  <a:txBody>
                    <a:bodyPr/>
                    <a:lstStyle/>
                    <a:p>
                      <a:pPr algn="l" rtl="0" fontAlgn="ctr"/>
                      <a:r>
                        <a:rPr lang="vi-VN" sz="1200" b="0" i="0" u="none" strike="noStrike">
                          <a:solidFill>
                            <a:srgbClr val="000000"/>
                          </a:solidFill>
                          <a:effectLst/>
                          <a:latin typeface="Arial"/>
                        </a:rPr>
                        <a:t>Mười là lòng thường tưởng nhớ gia nghiệp. </a:t>
                      </a:r>
                    </a:p>
                  </a:txBody>
                  <a:tcPr marL="9525" marR="9525" marT="9525" marB="0" anchor="ctr"/>
                </a:tc>
                <a:tc>
                  <a:txBody>
                    <a:bodyPr/>
                    <a:lstStyle/>
                    <a:p>
                      <a:pPr algn="l" rtl="0" fontAlgn="ctr"/>
                      <a:r>
                        <a:rPr lang="vi-VN" sz="1200" b="0" i="0" u="none" strike="noStrike" dirty="0">
                          <a:solidFill>
                            <a:srgbClr val="000000"/>
                          </a:solidFill>
                          <a:effectLst/>
                          <a:latin typeface="Arial"/>
                        </a:rPr>
                        <a:t>Hai mươi là đối với người thuyết pháp ôm lòng khinh rẻ</a:t>
                      </a:r>
                    </a:p>
                  </a:txBody>
                  <a:tcPr marL="9525" marR="9525" marT="9525" marB="0" anchor="ctr"/>
                </a:tc>
              </a:tr>
            </a:tbl>
          </a:graphicData>
        </a:graphic>
      </p:graphicFrame>
    </p:spTree>
    <p:extLst>
      <p:ext uri="{BB962C8B-B14F-4D97-AF65-F5344CB8AC3E}">
        <p14:creationId xmlns:p14="http://schemas.microsoft.com/office/powerpoint/2010/main" val="1603945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923</TotalTime>
  <Words>1858</Words>
  <Application>Microsoft Office PowerPoint</Application>
  <PresentationFormat>On-screen Show (4:3)</PresentationFormat>
  <Paragraphs>177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Tăng trưởng Trí Huệ</vt:lpstr>
      <vt:lpstr>Kinh Tuyển tập Đại Bảo Tích PHÁP HỘI PHÁT THẮNG CHÍ NGUYệN </vt:lpstr>
      <vt:lpstr>PHÁP HỘI PHÁT THẮNG CHÍ NGUYệN Đề tài: Tham cầu lợi dưỡng</vt:lpstr>
      <vt:lpstr>PHÁP HỘI PHÁT THẮNG CHÍ NGUYệN Đề tài: lỗi ở trong ồn náo</vt:lpstr>
      <vt:lpstr>PHÁP HỘI PHÁT THẮNG CHÍ NGUYệN Đề tài: lỗi nói chuyện đời</vt:lpstr>
      <vt:lpstr>PHÁP HỘI PHÁT THẮNG CHÍ NGUYệN Đề tài: lỗi của ngủ nghỉ</vt:lpstr>
      <vt:lpstr>PHÁP HỘI PHÁT THẮNG CHÍ NGUYệN Đề tài: lỗi của kinh doanh sự vụ</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Vài điều suy tư cho một bộ máy hành chánh tinh gọn</dc:title>
  <dc:creator>GINADOHA</dc:creator>
  <cp:lastModifiedBy>GINADOHA</cp:lastModifiedBy>
  <cp:revision>27</cp:revision>
  <dcterms:created xsi:type="dcterms:W3CDTF">2018-01-19T15:02:55Z</dcterms:created>
  <dcterms:modified xsi:type="dcterms:W3CDTF">2018-11-19T16:01:23Z</dcterms:modified>
</cp:coreProperties>
</file>