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916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274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2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901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019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94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45493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700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282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15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808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C342-3E95-499A-B08F-2FBBB77BF742}" type="datetimeFigureOut">
              <a:rPr lang="vi-VN" smtClean="0"/>
              <a:t>15/10/2018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9911-5561-4BD0-833F-3FAC65C069D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7173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Microsoft%20Word%20-%20T046%20uni-baotich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Microsoft%20Word%20-%20T046%20uni-baotich5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Microsoft%20Word%20-%20T046%20uni-baotich5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Microsoft%20Word%20-%20T046%20uni-baotich5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aotrangtayphuong.org/doc/DBT_DT/Microsoft%20Word%20-%20T046%20uni-baotich5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Hàng</a:t>
            </a:r>
            <a:r>
              <a:rPr lang="en-US" dirty="0"/>
              <a:t> </a:t>
            </a:r>
            <a:r>
              <a:rPr lang="en-US" dirty="0" err="1"/>
              <a:t>phục</a:t>
            </a:r>
            <a:r>
              <a:rPr lang="en-US" dirty="0"/>
              <a:t> Ma</a:t>
            </a:r>
            <a:endParaRPr lang="vi-V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8998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Ai </a:t>
            </a:r>
            <a:r>
              <a:rPr lang="en-US" dirty="0" err="1"/>
              <a:t>cần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5105400"/>
          </a:xfrm>
        </p:spPr>
        <p:txBody>
          <a:bodyPr>
            <a:noAutofit/>
          </a:bodyPr>
          <a:lstStyle/>
          <a:p>
            <a:r>
              <a:rPr lang="en-US" sz="2800" dirty="0"/>
              <a:t>Ng</a:t>
            </a:r>
            <a:r>
              <a:rPr lang="vi-VN" sz="2800" dirty="0"/>
              <a:t>ư</a:t>
            </a:r>
            <a:r>
              <a:rPr lang="en-US" sz="2800" dirty="0" err="1"/>
              <a:t>ời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dũng</a:t>
            </a:r>
            <a:r>
              <a:rPr lang="en-US" sz="2800" dirty="0"/>
              <a:t> </a:t>
            </a:r>
            <a:r>
              <a:rPr lang="en-US" sz="2800" dirty="0" err="1"/>
              <a:t>mãnh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tâm</a:t>
            </a:r>
            <a:r>
              <a:rPr lang="en-US" sz="2800" dirty="0"/>
              <a:t> </a:t>
            </a:r>
            <a:r>
              <a:rPr lang="en-US" sz="2800" dirty="0" err="1"/>
              <a:t>Bồ</a:t>
            </a:r>
            <a:r>
              <a:rPr lang="en-US" sz="2800" dirty="0"/>
              <a:t> </a:t>
            </a:r>
            <a:r>
              <a:rPr lang="en-US" sz="2800" dirty="0" err="1"/>
              <a:t>Đề</a:t>
            </a:r>
            <a:r>
              <a:rPr lang="en-US" sz="2800" dirty="0"/>
              <a:t> </a:t>
            </a:r>
            <a:r>
              <a:rPr lang="en-US" sz="2800" dirty="0" err="1"/>
              <a:t>Vô</a:t>
            </a:r>
            <a:r>
              <a:rPr lang="en-US" sz="2800" dirty="0"/>
              <a:t> Th</a:t>
            </a:r>
            <a:r>
              <a:rPr lang="vi-VN" sz="2800" dirty="0"/>
              <a:t>ư</a:t>
            </a:r>
            <a:r>
              <a:rPr lang="en-US" sz="2800" dirty="0" err="1"/>
              <a:t>ợng</a:t>
            </a:r>
            <a:r>
              <a:rPr lang="en-US" sz="2800" dirty="0"/>
              <a:t> (</a:t>
            </a:r>
            <a:r>
              <a:rPr lang="en-US" sz="2800" dirty="0" err="1"/>
              <a:t>muốn</a:t>
            </a:r>
            <a:r>
              <a:rPr lang="en-US" sz="2800" dirty="0"/>
              <a:t> </a:t>
            </a:r>
            <a:r>
              <a:rPr lang="en-US" sz="2800" dirty="0" err="1"/>
              <a:t>tu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giúp</a:t>
            </a:r>
            <a:r>
              <a:rPr lang="en-US" sz="2800" dirty="0"/>
              <a:t> </a:t>
            </a:r>
            <a:r>
              <a:rPr lang="en-US" sz="2800" dirty="0" err="1"/>
              <a:t>tất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Phật</a:t>
            </a:r>
            <a:r>
              <a:rPr lang="en-US" sz="2800" dirty="0"/>
              <a:t>)</a:t>
            </a:r>
          </a:p>
          <a:p>
            <a:r>
              <a:rPr lang="en-US" sz="2800" dirty="0">
                <a:sym typeface="Wingdings" panose="05000000000000000000" pitchFamily="2" charset="2"/>
              </a:rPr>
              <a:t>Ng</a:t>
            </a:r>
            <a:r>
              <a:rPr lang="vi-VN" sz="2800" dirty="0">
                <a:sym typeface="Wingdings" panose="05000000000000000000" pitchFamily="2" charset="2"/>
              </a:rPr>
              <a:t>ư</a:t>
            </a:r>
            <a:r>
              <a:rPr lang="en-US" sz="2800" dirty="0" err="1">
                <a:sym typeface="Wingdings" panose="05000000000000000000" pitchFamily="2" charset="2"/>
              </a:rPr>
              <a:t>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phát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tâm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dũng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mãnh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muốn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làm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nhiều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lợi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ích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cho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mọi</a:t>
            </a:r>
            <a:r>
              <a:rPr lang="en-US" sz="2800" dirty="0">
                <a:sym typeface="Wingdings" panose="05000000000000000000" pitchFamily="2" charset="2"/>
              </a:rPr>
              <a:t> ng</a:t>
            </a:r>
            <a:r>
              <a:rPr lang="vi-VN" sz="2800" dirty="0">
                <a:sym typeface="Wingdings" panose="05000000000000000000" pitchFamily="2" charset="2"/>
              </a:rPr>
              <a:t>ư</a:t>
            </a:r>
            <a:r>
              <a:rPr lang="en-US" sz="2800" dirty="0" err="1">
                <a:sym typeface="Wingdings" panose="05000000000000000000" pitchFamily="2" charset="2"/>
              </a:rPr>
              <a:t>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và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vật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Ng</a:t>
            </a:r>
            <a:r>
              <a:rPr lang="vi-VN" sz="2800" dirty="0">
                <a:sym typeface="Wingdings" panose="05000000000000000000" pitchFamily="2" charset="2"/>
              </a:rPr>
              <a:t>ư</a:t>
            </a:r>
            <a:r>
              <a:rPr lang="en-US" sz="2800" dirty="0" err="1">
                <a:sym typeface="Wingdings" panose="05000000000000000000" pitchFamily="2" charset="2"/>
              </a:rPr>
              <a:t>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tổ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chức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xây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dựng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đạo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tràng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Ng</a:t>
            </a:r>
            <a:r>
              <a:rPr lang="vi-VN" sz="2800" dirty="0">
                <a:sym typeface="Wingdings" panose="05000000000000000000" pitchFamily="2" charset="2"/>
              </a:rPr>
              <a:t>ư</a:t>
            </a:r>
            <a:r>
              <a:rPr lang="en-US" sz="2800" dirty="0" err="1">
                <a:sym typeface="Wingdings" panose="05000000000000000000" pitchFamily="2" charset="2"/>
              </a:rPr>
              <a:t>ời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có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trọng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trách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lớn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trong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xã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hội</a:t>
            </a: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</a:t>
            </a:r>
            <a:r>
              <a:rPr lang="en-US" sz="2800" dirty="0" err="1">
                <a:sym typeface="Wingdings" panose="05000000000000000000" pitchFamily="2" charset="2"/>
              </a:rPr>
              <a:t>Là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những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anh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hùng</a:t>
            </a:r>
            <a:r>
              <a:rPr lang="en-US" sz="2800" dirty="0">
                <a:sym typeface="Wingdings" panose="05000000000000000000" pitchFamily="2" charset="2"/>
              </a:rPr>
              <a:t> (</a:t>
            </a:r>
            <a:r>
              <a:rPr lang="en-US" sz="2800" dirty="0" err="1">
                <a:sym typeface="Wingdings" panose="05000000000000000000" pitchFamily="2" charset="2"/>
              </a:rPr>
              <a:t>Bồ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Tát</a:t>
            </a:r>
            <a:r>
              <a:rPr lang="en-US" sz="2800" dirty="0">
                <a:sym typeface="Wingdings" panose="05000000000000000000" pitchFamily="2" charset="2"/>
              </a:rPr>
              <a:t>) </a:t>
            </a:r>
            <a:r>
              <a:rPr lang="en-US" sz="2800" dirty="0" err="1">
                <a:sym typeface="Wingdings" panose="05000000000000000000" pitchFamily="2" charset="2"/>
              </a:rPr>
              <a:t>tuyên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chiến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với</a:t>
            </a:r>
            <a:r>
              <a:rPr lang="en-US" sz="2800" dirty="0">
                <a:sym typeface="Wingdings" panose="05000000000000000000" pitchFamily="2" charset="2"/>
              </a:rPr>
              <a:t> ma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800" dirty="0" err="1">
                <a:sym typeface="Wingdings" panose="05000000000000000000" pitchFamily="2" charset="2"/>
              </a:rPr>
              <a:t>Sẽ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luôn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có</a:t>
            </a:r>
            <a:r>
              <a:rPr lang="en-US" sz="2800" dirty="0">
                <a:sym typeface="Wingdings" panose="05000000000000000000" pitchFamily="2" charset="2"/>
              </a:rPr>
              <a:t> ma </a:t>
            </a:r>
            <a:r>
              <a:rPr lang="en-US" sz="2800" dirty="0" err="1">
                <a:sym typeface="Wingdings" panose="05000000000000000000" pitchFamily="2" charset="2"/>
              </a:rPr>
              <a:t>lực</a:t>
            </a:r>
            <a:r>
              <a:rPr lang="en-US" sz="2800" dirty="0">
                <a:sym typeface="Wingdings" panose="05000000000000000000" pitchFamily="2" charset="2"/>
              </a:rPr>
              <a:t> bao </a:t>
            </a:r>
            <a:r>
              <a:rPr lang="en-US" sz="2800" dirty="0" err="1">
                <a:sym typeface="Wingdings" panose="05000000000000000000" pitchFamily="2" charset="2"/>
              </a:rPr>
              <a:t>quanh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tấn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công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để</a:t>
            </a:r>
            <a:r>
              <a:rPr lang="en-US" sz="2800" dirty="0">
                <a:sym typeface="Wingdings" panose="05000000000000000000" pitchFamily="2" charset="2"/>
              </a:rPr>
              <a:t>: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sz="2400" dirty="0" err="1">
                <a:sym typeface="Wingdings" panose="05000000000000000000" pitchFamily="2" charset="2"/>
              </a:rPr>
              <a:t>hoặc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làm</a:t>
            </a:r>
            <a:r>
              <a:rPr lang="en-US" sz="2400" dirty="0">
                <a:sym typeface="Wingdings" panose="05000000000000000000" pitchFamily="2" charset="2"/>
              </a:rPr>
              <a:t> ng</a:t>
            </a:r>
            <a:r>
              <a:rPr lang="vi-VN" sz="2400" dirty="0">
                <a:sym typeface="Wingdings" panose="05000000000000000000" pitchFamily="2" charset="2"/>
              </a:rPr>
              <a:t>ư</a:t>
            </a:r>
            <a:r>
              <a:rPr lang="en-US" sz="2400" dirty="0" err="1">
                <a:sym typeface="Wingdings" panose="05000000000000000000" pitchFamily="2" charset="2"/>
              </a:rPr>
              <a:t>ời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đó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buông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xuôi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chán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nản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thối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chí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en-US" sz="2400" dirty="0" err="1">
                <a:sym typeface="Wingdings" panose="05000000000000000000" pitchFamily="2" charset="2"/>
              </a:rPr>
              <a:t>hoặc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là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làm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cho</a:t>
            </a:r>
            <a:r>
              <a:rPr lang="en-US" sz="2400" dirty="0">
                <a:sym typeface="Wingdings" panose="05000000000000000000" pitchFamily="2" charset="2"/>
              </a:rPr>
              <a:t> ng</a:t>
            </a:r>
            <a:r>
              <a:rPr lang="vi-VN" sz="2400" dirty="0">
                <a:sym typeface="Wingdings" panose="05000000000000000000" pitchFamily="2" charset="2"/>
              </a:rPr>
              <a:t>ư</a:t>
            </a:r>
            <a:r>
              <a:rPr lang="en-US" sz="2400" dirty="0" err="1">
                <a:sym typeface="Wingdings" panose="05000000000000000000" pitchFamily="2" charset="2"/>
              </a:rPr>
              <a:t>ời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đó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hăng</a:t>
            </a:r>
            <a:r>
              <a:rPr lang="en-US" sz="2400" dirty="0">
                <a:sym typeface="Wingdings" panose="05000000000000000000" pitchFamily="2" charset="2"/>
              </a:rPr>
              <a:t> say </a:t>
            </a:r>
            <a:r>
              <a:rPr lang="en-US" sz="2400" dirty="0" err="1">
                <a:sym typeface="Wingdings" panose="05000000000000000000" pitchFamily="2" charset="2"/>
              </a:rPr>
              <a:t>chìm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đắm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vào</a:t>
            </a:r>
            <a:r>
              <a:rPr lang="en-US" sz="2400" dirty="0">
                <a:sym typeface="Wingdings" panose="05000000000000000000" pitchFamily="2" charset="2"/>
              </a:rPr>
              <a:t> ma </a:t>
            </a:r>
            <a:r>
              <a:rPr lang="en-US" sz="2400" dirty="0" err="1">
                <a:sym typeface="Wingdings" panose="05000000000000000000" pitchFamily="2" charset="2"/>
              </a:rPr>
              <a:t>trận</a:t>
            </a:r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24729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83EC9-DFB3-4458-9333-2518B737D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Phật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1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(Linh S</a:t>
            </a:r>
            <a:r>
              <a:rPr lang="vi-VN" dirty="0"/>
              <a:t>ơ</a:t>
            </a:r>
            <a:r>
              <a:rPr lang="en-US" dirty="0"/>
              <a:t>n), </a:t>
            </a:r>
            <a:r>
              <a:rPr lang="en-US" dirty="0" err="1">
                <a:hlinkClick r:id="rId2"/>
              </a:rPr>
              <a:t>tập</a:t>
            </a:r>
            <a:r>
              <a:rPr lang="en-US" dirty="0">
                <a:hlinkClick r:id="rId2"/>
              </a:rPr>
              <a:t> 5</a:t>
            </a:r>
            <a:br>
              <a:rPr lang="en-US" dirty="0"/>
            </a:br>
            <a:r>
              <a:rPr lang="pl-PL" dirty="0"/>
              <a:t>Số 33</a:t>
            </a:r>
            <a:r>
              <a:rPr lang="en-US" dirty="0"/>
              <a:t>4</a:t>
            </a:r>
            <a:r>
              <a:rPr lang="pl-PL" dirty="0"/>
              <a:t> – KINH TU MA ĐỀ BỒ TÁT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vi-VN" dirty="0"/>
              <a:t>Đức Phật bảo Tu-ma-đề:</a:t>
            </a:r>
          </a:p>
          <a:p>
            <a:pPr marL="0" indent="0">
              <a:buNone/>
            </a:pPr>
            <a:r>
              <a:rPr lang="vi-VN" dirty="0"/>
              <a:t>–Bồ-tát lại có bốn pháp khiến các ma không</a:t>
            </a:r>
            <a:r>
              <a:rPr lang="en-US" dirty="0"/>
              <a:t> </a:t>
            </a:r>
            <a:r>
              <a:rPr lang="vi-VN" dirty="0"/>
              <a:t>thể lợi dụng được. Những gì là bốn?</a:t>
            </a:r>
          </a:p>
          <a:p>
            <a:pPr marL="400050" lvl="1" indent="0">
              <a:buNone/>
            </a:pPr>
            <a:r>
              <a:rPr lang="vi-VN" dirty="0"/>
              <a:t>Thường niệm Phật</a:t>
            </a:r>
          </a:p>
          <a:p>
            <a:pPr marL="400050" lvl="1" indent="0">
              <a:buNone/>
            </a:pPr>
            <a:r>
              <a:rPr lang="vi-VN" dirty="0"/>
              <a:t>Luôn tinh tấn.</a:t>
            </a:r>
          </a:p>
          <a:p>
            <a:pPr marL="400050" lvl="1" indent="0">
              <a:buNone/>
            </a:pPr>
            <a:r>
              <a:rPr lang="vi-VN" dirty="0"/>
              <a:t>Thường niệm kinh pháp</a:t>
            </a:r>
          </a:p>
          <a:p>
            <a:pPr marL="400050" lvl="1" indent="0">
              <a:buNone/>
            </a:pPr>
            <a:r>
              <a:rPr lang="vi-VN" dirty="0"/>
              <a:t>Thường tạo công đức.</a:t>
            </a:r>
          </a:p>
          <a:p>
            <a:pPr marL="0" indent="0">
              <a:buNone/>
            </a:pPr>
            <a:r>
              <a:rPr lang="vi-VN" dirty="0"/>
              <a:t>Đó là bốn pháp. Bồ-tát nhờ dùng bốn pháp</a:t>
            </a:r>
            <a:r>
              <a:rPr lang="en-US" dirty="0"/>
              <a:t> </a:t>
            </a:r>
            <a:r>
              <a:rPr lang="vi-VN" dirty="0"/>
              <a:t>này nên các ma không thể lợi dụng được.</a:t>
            </a:r>
            <a:r>
              <a:rPr lang="en-US" dirty="0"/>
              <a:t> </a:t>
            </a:r>
            <a:r>
              <a:rPr lang="vi-VN" dirty="0"/>
              <a:t>Đức Phật nói kệ:</a:t>
            </a:r>
          </a:p>
          <a:p>
            <a:pPr marL="400050" lvl="1" indent="0">
              <a:buNone/>
            </a:pPr>
            <a:r>
              <a:rPr lang="vi-VN" dirty="0"/>
              <a:t>Thường ý tịnh, niệm Hồng danh</a:t>
            </a:r>
          </a:p>
          <a:p>
            <a:pPr marL="400050" lvl="1" indent="0">
              <a:buNone/>
            </a:pPr>
            <a:r>
              <a:rPr lang="vi-VN" dirty="0"/>
              <a:t>Chí tinh tấn, học pháp sâu</a:t>
            </a:r>
          </a:p>
          <a:p>
            <a:pPr marL="400050" lvl="1" indent="0">
              <a:buNone/>
            </a:pPr>
            <a:r>
              <a:rPr lang="vi-VN" dirty="0"/>
              <a:t>Tự siêng năng lập công đức</a:t>
            </a:r>
          </a:p>
          <a:p>
            <a:pPr marL="400050" lvl="1" indent="0">
              <a:buNone/>
            </a:pPr>
            <a:r>
              <a:rPr lang="vi-VN" dirty="0"/>
              <a:t>Ma vì vậy không lợi dụng.</a:t>
            </a:r>
          </a:p>
        </p:txBody>
      </p:sp>
    </p:spTree>
    <p:extLst>
      <p:ext uri="{BB962C8B-B14F-4D97-AF65-F5344CB8AC3E}">
        <p14:creationId xmlns:p14="http://schemas.microsoft.com/office/powerpoint/2010/main" val="3026673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(Linh S</a:t>
            </a:r>
            <a:r>
              <a:rPr lang="vi-VN" dirty="0"/>
              <a:t>ơ</a:t>
            </a:r>
            <a:r>
              <a:rPr lang="en-US" dirty="0"/>
              <a:t>n), </a:t>
            </a:r>
            <a:r>
              <a:rPr lang="en-US" dirty="0" err="1">
                <a:hlinkClick r:id="rId2"/>
              </a:rPr>
              <a:t>tập</a:t>
            </a:r>
            <a:r>
              <a:rPr lang="en-US" dirty="0">
                <a:hlinkClick r:id="rId2"/>
              </a:rPr>
              <a:t> 5</a:t>
            </a:r>
            <a:br>
              <a:rPr lang="en-US" dirty="0"/>
            </a:br>
            <a:r>
              <a:rPr lang="pl-PL" dirty="0"/>
              <a:t>Số 335 – KINH TU MA ĐỀ BỒ TÁT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vi-VN" dirty="0"/>
              <a:t>Đức Phật bảo Tu-ma-đề:</a:t>
            </a:r>
          </a:p>
          <a:p>
            <a:pPr marL="0" indent="0">
              <a:buNone/>
            </a:pPr>
            <a:r>
              <a:rPr lang="vi-VN" dirty="0"/>
              <a:t>–Bồ-tát lại có bốn pháp làm cho ma không</a:t>
            </a:r>
            <a:r>
              <a:rPr lang="en-US" dirty="0"/>
              <a:t> </a:t>
            </a:r>
            <a:r>
              <a:rPr lang="vi-VN" dirty="0"/>
              <a:t>tìm được chỗ sơ hở. Đó là:</a:t>
            </a:r>
          </a:p>
          <a:p>
            <a:pPr marL="400050" lvl="1" indent="0">
              <a:buNone/>
            </a:pPr>
            <a:r>
              <a:rPr lang="vi-VN" dirty="0"/>
              <a:t>Thường niệm Phật.</a:t>
            </a:r>
          </a:p>
          <a:p>
            <a:pPr marL="400050" lvl="1" indent="0">
              <a:buNone/>
            </a:pPr>
            <a:r>
              <a:rPr lang="vi-VN" dirty="0"/>
              <a:t>Luôn tinh tấn</a:t>
            </a:r>
          </a:p>
          <a:p>
            <a:pPr marL="400050" lvl="1" indent="0">
              <a:buNone/>
            </a:pPr>
            <a:r>
              <a:rPr lang="vi-VN" dirty="0"/>
              <a:t>Thường niệm kinh pháp.</a:t>
            </a:r>
          </a:p>
          <a:p>
            <a:pPr marL="400050" lvl="1" indent="0">
              <a:buNone/>
            </a:pPr>
            <a:r>
              <a:rPr lang="vi-VN" dirty="0"/>
              <a:t>Thường tạo công đức.</a:t>
            </a:r>
          </a:p>
          <a:p>
            <a:pPr marL="0" indent="0">
              <a:buNone/>
            </a:pPr>
            <a:r>
              <a:rPr lang="vi-VN" dirty="0"/>
              <a:t>Bồ-tát thực hành bốn pháp này thì ma không</a:t>
            </a:r>
            <a:r>
              <a:rPr lang="en-US" dirty="0"/>
              <a:t> </a:t>
            </a:r>
            <a:r>
              <a:rPr lang="vi-VN" dirty="0"/>
              <a:t>tìm được chỗ sơ hở.</a:t>
            </a:r>
            <a:r>
              <a:rPr lang="en-US" dirty="0"/>
              <a:t> </a:t>
            </a:r>
            <a:r>
              <a:rPr lang="vi-VN" dirty="0"/>
              <a:t>Nhân đó Phật nói kệ:</a:t>
            </a:r>
          </a:p>
          <a:p>
            <a:pPr marL="400050" lvl="1" indent="0">
              <a:buNone/>
            </a:pPr>
            <a:r>
              <a:rPr lang="vi-VN" dirty="0"/>
              <a:t>Tâm ý vui, thường niệm Phật</a:t>
            </a:r>
          </a:p>
          <a:p>
            <a:pPr marL="400050" lvl="1" indent="0">
              <a:buNone/>
            </a:pPr>
            <a:r>
              <a:rPr lang="vi-VN" dirty="0"/>
              <a:t>Luôn tinh tấn, học giáo pháp</a:t>
            </a:r>
          </a:p>
          <a:p>
            <a:pPr marL="400050" lvl="1" indent="0">
              <a:buNone/>
            </a:pPr>
            <a:r>
              <a:rPr lang="vi-VN" dirty="0"/>
              <a:t>Tự cố gắng tạo công đức</a:t>
            </a:r>
          </a:p>
          <a:p>
            <a:pPr marL="400050" lvl="1" indent="0">
              <a:buNone/>
            </a:pPr>
            <a:r>
              <a:rPr lang="vi-VN" dirty="0"/>
              <a:t>Nên không bị ma sai khiến.</a:t>
            </a:r>
          </a:p>
        </p:txBody>
      </p:sp>
    </p:spTree>
    <p:extLst>
      <p:ext uri="{BB962C8B-B14F-4D97-AF65-F5344CB8AC3E}">
        <p14:creationId xmlns:p14="http://schemas.microsoft.com/office/powerpoint/2010/main" val="295866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(Linh S</a:t>
            </a:r>
            <a:r>
              <a:rPr lang="vi-VN" dirty="0"/>
              <a:t>ơ</a:t>
            </a:r>
            <a:r>
              <a:rPr lang="en-US" dirty="0"/>
              <a:t>n), </a:t>
            </a:r>
            <a:r>
              <a:rPr lang="en-US" dirty="0" err="1">
                <a:hlinkClick r:id="rId2"/>
              </a:rPr>
              <a:t>tập</a:t>
            </a:r>
            <a:r>
              <a:rPr lang="en-US" dirty="0">
                <a:hlinkClick r:id="rId2"/>
              </a:rPr>
              <a:t> 5</a:t>
            </a:r>
            <a:br>
              <a:rPr lang="en-US" dirty="0"/>
            </a:br>
            <a:r>
              <a:rPr lang="pl-PL" dirty="0"/>
              <a:t>Số 336 – KINH TU MA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vi-VN" dirty="0"/>
              <a:t>–Lại nữa, này Diệu Tuệ! Bồ-tát thành tựu</a:t>
            </a:r>
            <a:r>
              <a:rPr lang="en-US" dirty="0"/>
              <a:t> </a:t>
            </a:r>
            <a:r>
              <a:rPr lang="vi-VN" dirty="0"/>
              <a:t>bốn pháp thì có thể xa lìa các ma. Những gì là</a:t>
            </a:r>
            <a:r>
              <a:rPr lang="en-US" dirty="0"/>
              <a:t> </a:t>
            </a:r>
            <a:r>
              <a:rPr lang="vi-VN" dirty="0"/>
              <a:t>bốn?</a:t>
            </a:r>
          </a:p>
          <a:p>
            <a:pPr marL="400050" lvl="1" indent="0">
              <a:buNone/>
            </a:pPr>
            <a:r>
              <a:rPr lang="vi-VN" dirty="0"/>
              <a:t>Hiểu rõ pháp tánh bình đẳng.</a:t>
            </a:r>
          </a:p>
          <a:p>
            <a:pPr marL="400050" lvl="1" indent="0">
              <a:buNone/>
            </a:pPr>
            <a:r>
              <a:rPr lang="vi-VN" dirty="0"/>
              <a:t>Phát khởi tinh tấn.</a:t>
            </a:r>
          </a:p>
          <a:p>
            <a:pPr marL="400050" lvl="1" indent="0">
              <a:buNone/>
            </a:pPr>
            <a:r>
              <a:rPr lang="vi-VN" dirty="0"/>
              <a:t>Thường siêng năng niệm Phật.</a:t>
            </a:r>
          </a:p>
          <a:p>
            <a:pPr marL="400050" lvl="1" indent="0">
              <a:buNone/>
            </a:pPr>
            <a:r>
              <a:rPr lang="vi-VN" dirty="0"/>
              <a:t>Tất cả các thiện căn thảy đều hồi hướng.</a:t>
            </a:r>
          </a:p>
          <a:p>
            <a:pPr marL="0" indent="0">
              <a:buNone/>
            </a:pPr>
            <a:r>
              <a:rPr lang="vi-VN" dirty="0"/>
              <a:t>Đức Thế Tôn nói kệ:</a:t>
            </a:r>
          </a:p>
          <a:p>
            <a:pPr marL="400050" lvl="1" indent="0">
              <a:buNone/>
            </a:pPr>
            <a:r>
              <a:rPr lang="vi-VN" dirty="0"/>
              <a:t>Biết rõ các pháp tánh bình đẳng</a:t>
            </a:r>
          </a:p>
          <a:p>
            <a:pPr marL="400050" lvl="1" indent="0">
              <a:buNone/>
            </a:pPr>
            <a:r>
              <a:rPr lang="vi-VN" dirty="0"/>
              <a:t>Thường khởi tinh tấn niệm Như Lai</a:t>
            </a:r>
          </a:p>
          <a:p>
            <a:pPr marL="400050" lvl="1" indent="0">
              <a:buNone/>
            </a:pPr>
            <a:r>
              <a:rPr lang="vi-VN" dirty="0"/>
              <a:t>Hồi hướng tất cả các thiện căn</a:t>
            </a:r>
          </a:p>
          <a:p>
            <a:pPr marL="400050" lvl="1" indent="0">
              <a:buNone/>
            </a:pPr>
            <a:r>
              <a:rPr lang="vi-VN" dirty="0"/>
              <a:t>Chúng ma không dám hại vị ấy.</a:t>
            </a:r>
          </a:p>
        </p:txBody>
      </p:sp>
    </p:spTree>
    <p:extLst>
      <p:ext uri="{BB962C8B-B14F-4D97-AF65-F5344CB8AC3E}">
        <p14:creationId xmlns:p14="http://schemas.microsoft.com/office/powerpoint/2010/main" val="111244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(Linh S</a:t>
            </a:r>
            <a:r>
              <a:rPr lang="vi-VN" dirty="0"/>
              <a:t>ơ</a:t>
            </a:r>
            <a:r>
              <a:rPr lang="en-US" dirty="0"/>
              <a:t>n), </a:t>
            </a:r>
            <a:r>
              <a:rPr lang="en-US" dirty="0" err="1">
                <a:hlinkClick r:id="rId2"/>
              </a:rPr>
              <a:t>tập</a:t>
            </a:r>
            <a:r>
              <a:rPr lang="en-US" dirty="0">
                <a:hlinkClick r:id="rId2"/>
              </a:rPr>
              <a:t> 5</a:t>
            </a:r>
            <a:br>
              <a:rPr lang="en-US" dirty="0"/>
            </a:br>
            <a:r>
              <a:rPr lang="en-US" dirty="0" err="1"/>
              <a:t>Số</a:t>
            </a:r>
            <a:r>
              <a:rPr lang="en-US" dirty="0"/>
              <a:t> 338 – KINH LY CẤU THÍ NỮ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vi-VN" dirty="0"/>
              <a:t>Đức Phật dạy Ly Cấu Thí:</a:t>
            </a:r>
          </a:p>
          <a:p>
            <a:pPr marL="0" indent="0">
              <a:buNone/>
            </a:pPr>
            <a:r>
              <a:rPr lang="vi-VN" dirty="0"/>
              <a:t>–Bồ-tát có bốn pháp ở nơi gốc cây chiến</a:t>
            </a:r>
            <a:r>
              <a:rPr lang="en-US" dirty="0"/>
              <a:t> </a:t>
            </a:r>
            <a:r>
              <a:rPr lang="vi-VN" dirty="0"/>
              <a:t>thắng quân ma. Những gì là bốn?</a:t>
            </a:r>
          </a:p>
          <a:p>
            <a:pPr marL="400050" lvl="1" indent="0">
              <a:buNone/>
            </a:pPr>
            <a:r>
              <a:rPr lang="vi-VN" dirty="0"/>
              <a:t>Chưa từng tham đắm lợi dưỡng của người</a:t>
            </a:r>
            <a:r>
              <a:rPr lang="en-US" dirty="0"/>
              <a:t> </a:t>
            </a:r>
            <a:r>
              <a:rPr lang="vi-VN" dirty="0"/>
              <a:t>khác.</a:t>
            </a:r>
          </a:p>
          <a:p>
            <a:pPr marL="400050" lvl="1" indent="0">
              <a:buNone/>
            </a:pPr>
            <a:r>
              <a:rPr lang="vi-VN" dirty="0"/>
              <a:t>Thường không thích nói lời trau chuốt.</a:t>
            </a:r>
          </a:p>
          <a:p>
            <a:pPr marL="400050" lvl="1" indent="0">
              <a:buNone/>
            </a:pPr>
            <a:r>
              <a:rPr lang="vi-VN" dirty="0"/>
              <a:t>Khuyên vô số người tu căn tích đức.</a:t>
            </a:r>
          </a:p>
          <a:p>
            <a:pPr marL="400050" lvl="1" indent="0">
              <a:buNone/>
            </a:pPr>
            <a:r>
              <a:rPr lang="vi-VN" dirty="0"/>
              <a:t>Thể hiện tâm từ bi đối với chúng sinh.</a:t>
            </a:r>
          </a:p>
          <a:p>
            <a:pPr marL="0" indent="0">
              <a:buNone/>
            </a:pPr>
            <a:r>
              <a:rPr lang="vi-VN" dirty="0"/>
              <a:t>Đó là bốn việc. Đức Phật bèn nói kệ:</a:t>
            </a:r>
          </a:p>
          <a:p>
            <a:pPr marL="400050" lvl="1" indent="0">
              <a:buNone/>
            </a:pPr>
            <a:r>
              <a:rPr lang="vi-VN" dirty="0"/>
              <a:t>Không ôm lòng ganh ghét</a:t>
            </a:r>
          </a:p>
          <a:p>
            <a:pPr marL="400050" lvl="1" indent="0">
              <a:buNone/>
            </a:pPr>
            <a:r>
              <a:rPr lang="vi-VN" dirty="0"/>
              <a:t>Bỏ lời thô, phù phiếm</a:t>
            </a:r>
          </a:p>
          <a:p>
            <a:pPr marL="400050" lvl="1" indent="0">
              <a:buNone/>
            </a:pPr>
            <a:r>
              <a:rPr lang="vi-VN" dirty="0"/>
              <a:t>Khuyến hóa vô số người</a:t>
            </a:r>
          </a:p>
          <a:p>
            <a:pPr marL="400050" lvl="1" indent="0">
              <a:buNone/>
            </a:pPr>
            <a:r>
              <a:rPr lang="vi-VN" dirty="0"/>
              <a:t>Tu hành các công đức.</a:t>
            </a:r>
          </a:p>
          <a:p>
            <a:pPr marL="400050" lvl="1" indent="0">
              <a:buNone/>
            </a:pPr>
            <a:r>
              <a:rPr lang="vi-VN" dirty="0"/>
              <a:t>Thường dạy cho mọi người</a:t>
            </a:r>
          </a:p>
          <a:p>
            <a:pPr marL="400050" lvl="1" indent="0">
              <a:buNone/>
            </a:pPr>
            <a:r>
              <a:rPr lang="vi-VN" dirty="0"/>
              <a:t>Tu hành tâm từ bi</a:t>
            </a:r>
          </a:p>
          <a:p>
            <a:pPr marL="400050" lvl="1" indent="0">
              <a:buNone/>
            </a:pPr>
            <a:r>
              <a:rPr lang="vi-VN" dirty="0"/>
              <a:t>Chiến thắng các ma oán</a:t>
            </a:r>
          </a:p>
          <a:p>
            <a:pPr marL="400050" lvl="1" indent="0">
              <a:buNone/>
            </a:pPr>
            <a:r>
              <a:rPr lang="vi-VN" dirty="0"/>
              <a:t>Ở đời đều tự tại.</a:t>
            </a:r>
          </a:p>
        </p:txBody>
      </p:sp>
    </p:spTree>
    <p:extLst>
      <p:ext uri="{BB962C8B-B14F-4D97-AF65-F5344CB8AC3E}">
        <p14:creationId xmlns:p14="http://schemas.microsoft.com/office/powerpoint/2010/main" val="344058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(Linh S</a:t>
            </a:r>
            <a:r>
              <a:rPr lang="vi-VN" dirty="0"/>
              <a:t>ơ</a:t>
            </a:r>
            <a:r>
              <a:rPr lang="en-US" dirty="0"/>
              <a:t>n), </a:t>
            </a:r>
            <a:r>
              <a:rPr lang="en-US" dirty="0" err="1">
                <a:hlinkClick r:id="rId2"/>
              </a:rPr>
              <a:t>tập</a:t>
            </a:r>
            <a:r>
              <a:rPr lang="en-US" dirty="0">
                <a:hlinkClick r:id="rId2"/>
              </a:rPr>
              <a:t> 5</a:t>
            </a:r>
            <a:br>
              <a:rPr lang="en-US" dirty="0"/>
            </a:br>
            <a:r>
              <a:rPr lang="en-US" dirty="0" err="1"/>
              <a:t>Số</a:t>
            </a:r>
            <a:r>
              <a:rPr lang="en-US" dirty="0"/>
              <a:t> 341 – KINH THÁNH THIẸN TRỤ Ý THIÊN TỬ SỞ VẤN, </a:t>
            </a:r>
            <a:r>
              <a:rPr lang="en-US" dirty="0" err="1"/>
              <a:t>quyển</a:t>
            </a:r>
            <a:r>
              <a:rPr lang="en-US" dirty="0"/>
              <a:t> </a:t>
            </a:r>
            <a:r>
              <a:rPr lang="en-US" dirty="0" err="1"/>
              <a:t>trung</a:t>
            </a:r>
            <a:endParaRPr lang="vi-V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B2EC90-1AD0-46C4-AE87-9797CB79C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854479"/>
              </p:ext>
            </p:extLst>
          </p:nvPr>
        </p:nvGraphicFramePr>
        <p:xfrm>
          <a:off x="266700" y="1905000"/>
          <a:ext cx="8610600" cy="4673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>
                  <a:extLst>
                    <a:ext uri="{9D8B030D-6E8A-4147-A177-3AD203B41FA5}">
                      <a16:colId xmlns:a16="http://schemas.microsoft.com/office/drawing/2014/main" val="2569361998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1448649239"/>
                    </a:ext>
                  </a:extLst>
                </a:gridCol>
              </a:tblGrid>
              <a:tr h="190304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Văn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Thù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</a:t>
                      </a:r>
                      <a:r>
                        <a:rPr lang="vi-V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ư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Lợi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nhập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môn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Tam-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muội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trừ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nhất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thiết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 </a:t>
                      </a:r>
                      <a:r>
                        <a:rPr lang="en-U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quân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nên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khiến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cho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Ba-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tuần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phải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suy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biến</a:t>
                      </a: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vi-VN" sz="1400" dirty="0"/>
                        <a:t>Đức Thế Tôn hỏi:</a:t>
                      </a:r>
                    </a:p>
                    <a:p>
                      <a:pPr marL="0" indent="0">
                        <a:buNone/>
                      </a:pPr>
                      <a:r>
                        <a:rPr lang="vi-VN" sz="1400" dirty="0"/>
                        <a:t>–Này Văn-thù-sư-lợi! Pháp môn Tam-muội</a:t>
                      </a:r>
                      <a:r>
                        <a:rPr lang="en-US" sz="1400" dirty="0"/>
                        <a:t> </a:t>
                      </a:r>
                      <a:r>
                        <a:rPr lang="vi-VN" sz="1400" dirty="0"/>
                        <a:t>này làm thế nào mà đạt được?</a:t>
                      </a:r>
                    </a:p>
                    <a:p>
                      <a:pPr marL="0" indent="0">
                        <a:buNone/>
                      </a:pPr>
                      <a:r>
                        <a:rPr lang="vi-VN" sz="1400" dirty="0"/>
                        <a:t>–Bạch Thế Tôn! Có hai mươi pháp, Đại Bồ-tát nào thành tựu đầy đủ hai mươi pháp ấy thì đạt</a:t>
                      </a:r>
                      <a:r>
                        <a:rPr lang="en-US" sz="1400" dirty="0"/>
                        <a:t> </a:t>
                      </a:r>
                      <a:r>
                        <a:rPr lang="vi-VN" sz="1400" dirty="0"/>
                        <a:t>được Tam-muội có thể phá trừ ma quân này.</a:t>
                      </a:r>
                      <a:r>
                        <a:rPr lang="en-US" sz="1400" dirty="0"/>
                        <a:t> </a:t>
                      </a:r>
                      <a:r>
                        <a:rPr lang="vi-VN" sz="1400" dirty="0"/>
                        <a:t>Bạch Thế Tôn! Hai mươi pháp ấy là: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589591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Bồ-tát phá trừ tham dục, phá trừ tâm tham.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chấp giữ, phá trừ tâm chấp giữ.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768051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sân hận, phá trừ tâm sân hận.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chấp trước, phá trừ tâm chấp trước.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948171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ngu si, phá trừ tâm si.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chấp tướng, phá trừ tâm chấp tướng.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32898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ganh ghét, phá trừ tâm ganh ghét.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pháp hữu, phá trừ tâm hữu.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24952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kiêu mạn, phá trừ tâm kiêu mạn.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pháp thường, phá trừ tâm chấp</a:t>
                      </a:r>
                      <a:r>
                        <a:rPr lang="en-US" sz="1400" dirty="0"/>
                        <a:t> </a:t>
                      </a:r>
                      <a:r>
                        <a:rPr lang="vi-VN" sz="1400" dirty="0"/>
                        <a:t>thường.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625910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cấu uế, phá trừ tâm cấu uế.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pháp đoạn, phá trừ tâm chấp đoạn.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379224"/>
                  </a:ext>
                </a:extLst>
              </a:tr>
              <a:tr h="20332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nhiệt não, phá trừ tâm nhiệt não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pháp ấm, phá trừ tâm chấp ấm.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986511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tưởng niệm, phá trừ tâm tưởng niệm.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pháp giới, phá trừ tâm chấp giới.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768553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kiến chấp, phá trừ tâm kiến chấp.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nhập, phá trừ tâm chấp nhập.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504345"/>
                  </a:ext>
                </a:extLst>
              </a:tr>
              <a:tr h="3330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400" dirty="0"/>
                        <a:t>Phá trừ phân biệt, phá trừ tâm phân biệt.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vi-VN" sz="1400" dirty="0"/>
                        <a:t>Phá trừ ba giới, phá trừ tâm tham đắm nơi ba</a:t>
                      </a:r>
                      <a:r>
                        <a:rPr lang="en-US" sz="1400" dirty="0"/>
                        <a:t> </a:t>
                      </a:r>
                      <a:r>
                        <a:rPr lang="vi-VN" sz="1400" dirty="0"/>
                        <a:t>giới.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181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87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883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Hàng phục Ma</vt:lpstr>
      <vt:lpstr>Ai cần</vt:lpstr>
      <vt:lpstr>Giải pháp trong Kinh Phật</vt:lpstr>
      <vt:lpstr>Kinh Đại Bảo Tích (Linh Sơn), tập 5 Số 334 – KINH TU MA ĐỀ BỒ TÁT</vt:lpstr>
      <vt:lpstr>Kinh Đại Bảo Tích (Linh Sơn), tập 5 Số 335 – KINH TU MA ĐỀ BỒ TÁT</vt:lpstr>
      <vt:lpstr>Kinh Đại Bảo Tích (Linh Sơn), tập 5 Số 336 – KINH TU MA ĐỀ</vt:lpstr>
      <vt:lpstr>Kinh Đại Bảo Tích (Linh Sơn), tập 5 Số 338 – KINH LY CẤU THÍ NỮ</vt:lpstr>
      <vt:lpstr>Kinh Đại Bảo Tích (Linh Sơn), tập 5 Số 341 – KINH THÁNH THIẸN TRỤ Ý THIÊN TỬ SỞ VẤN, quyển trung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Vài điều suy tư cho một bộ máy hành chánh tinh gọn</dc:title>
  <dc:creator>GINADOHA</dc:creator>
  <cp:lastModifiedBy>Giang Do-Tien</cp:lastModifiedBy>
  <cp:revision>18</cp:revision>
  <dcterms:created xsi:type="dcterms:W3CDTF">2018-01-19T15:02:55Z</dcterms:created>
  <dcterms:modified xsi:type="dcterms:W3CDTF">2018-10-15T16:35:05Z</dcterms:modified>
</cp:coreProperties>
</file>