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333" r:id="rId6"/>
    <p:sldId id="334" r:id="rId7"/>
    <p:sldId id="335" r:id="rId8"/>
    <p:sldId id="260" r:id="rId9"/>
    <p:sldId id="261" r:id="rId10"/>
    <p:sldId id="343" r:id="rId11"/>
    <p:sldId id="262" r:id="rId12"/>
    <p:sldId id="263" r:id="rId13"/>
    <p:sldId id="344"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341" r:id="rId29"/>
    <p:sldId id="278" r:id="rId30"/>
    <p:sldId id="342" r:id="rId31"/>
    <p:sldId id="279" r:id="rId32"/>
    <p:sldId id="347" r:id="rId33"/>
    <p:sldId id="336" r:id="rId34"/>
    <p:sldId id="280" r:id="rId35"/>
    <p:sldId id="281" r:id="rId36"/>
    <p:sldId id="283" r:id="rId37"/>
    <p:sldId id="284" r:id="rId38"/>
    <p:sldId id="285" r:id="rId39"/>
    <p:sldId id="346" r:id="rId40"/>
    <p:sldId id="345" r:id="rId41"/>
    <p:sldId id="286" r:id="rId42"/>
    <p:sldId id="287" r:id="rId43"/>
    <p:sldId id="288" r:id="rId44"/>
    <p:sldId id="289" r:id="rId45"/>
    <p:sldId id="291" r:id="rId46"/>
    <p:sldId id="292" r:id="rId47"/>
    <p:sldId id="293" r:id="rId48"/>
    <p:sldId id="294" r:id="rId49"/>
    <p:sldId id="295" r:id="rId50"/>
    <p:sldId id="296" r:id="rId51"/>
    <p:sldId id="297" r:id="rId52"/>
    <p:sldId id="298" r:id="rId53"/>
    <p:sldId id="299" r:id="rId54"/>
    <p:sldId id="300" r:id="rId55"/>
    <p:sldId id="301" r:id="rId56"/>
    <p:sldId id="302" r:id="rId57"/>
    <p:sldId id="303" r:id="rId58"/>
    <p:sldId id="304" r:id="rId59"/>
    <p:sldId id="305" r:id="rId60"/>
    <p:sldId id="306" r:id="rId61"/>
    <p:sldId id="308" r:id="rId62"/>
    <p:sldId id="309" r:id="rId63"/>
    <p:sldId id="310" r:id="rId64"/>
    <p:sldId id="311" r:id="rId65"/>
    <p:sldId id="312" r:id="rId66"/>
    <p:sldId id="313" r:id="rId67"/>
    <p:sldId id="314" r:id="rId68"/>
    <p:sldId id="315" r:id="rId69"/>
    <p:sldId id="316" r:id="rId70"/>
    <p:sldId id="317" r:id="rId71"/>
    <p:sldId id="318" r:id="rId72"/>
    <p:sldId id="337" r:id="rId73"/>
    <p:sldId id="319" r:id="rId74"/>
    <p:sldId id="338" r:id="rId75"/>
    <p:sldId id="320" r:id="rId76"/>
    <p:sldId id="321" r:id="rId77"/>
    <p:sldId id="322" r:id="rId78"/>
    <p:sldId id="323" r:id="rId79"/>
    <p:sldId id="324" r:id="rId80"/>
    <p:sldId id="325" r:id="rId81"/>
    <p:sldId id="326" r:id="rId82"/>
    <p:sldId id="327" r:id="rId83"/>
    <p:sldId id="339" r:id="rId84"/>
    <p:sldId id="328" r:id="rId85"/>
    <p:sldId id="329" r:id="rId86"/>
    <p:sldId id="330" r:id="rId87"/>
    <p:sldId id="340" r:id="rId88"/>
    <p:sldId id="331" r:id="rId89"/>
    <p:sldId id="332" r:id="rId9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DA4F2E7-CA61-4A37-AE1B-3A2EE1FEAD64}"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D01401-FB9F-40A6-BA6C-5BE09676F300}" type="slidenum">
              <a:rPr lang="en-US" smtClean="0"/>
              <a:t>‹#›</a:t>
            </a:fld>
            <a:endParaRPr lang="en-US"/>
          </a:p>
        </p:txBody>
      </p:sp>
    </p:spTree>
    <p:extLst>
      <p:ext uri="{BB962C8B-B14F-4D97-AF65-F5344CB8AC3E}">
        <p14:creationId xmlns:p14="http://schemas.microsoft.com/office/powerpoint/2010/main" val="3501237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A4F2E7-CA61-4A37-AE1B-3A2EE1FEAD64}"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D01401-FB9F-40A6-BA6C-5BE09676F300}" type="slidenum">
              <a:rPr lang="en-US" smtClean="0"/>
              <a:t>‹#›</a:t>
            </a:fld>
            <a:endParaRPr lang="en-US"/>
          </a:p>
        </p:txBody>
      </p:sp>
    </p:spTree>
    <p:extLst>
      <p:ext uri="{BB962C8B-B14F-4D97-AF65-F5344CB8AC3E}">
        <p14:creationId xmlns:p14="http://schemas.microsoft.com/office/powerpoint/2010/main" val="509903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A4F2E7-CA61-4A37-AE1B-3A2EE1FEAD64}"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D01401-FB9F-40A6-BA6C-5BE09676F300}" type="slidenum">
              <a:rPr lang="en-US" smtClean="0"/>
              <a:t>‹#›</a:t>
            </a:fld>
            <a:endParaRPr lang="en-US"/>
          </a:p>
        </p:txBody>
      </p:sp>
    </p:spTree>
    <p:extLst>
      <p:ext uri="{BB962C8B-B14F-4D97-AF65-F5344CB8AC3E}">
        <p14:creationId xmlns:p14="http://schemas.microsoft.com/office/powerpoint/2010/main" val="124360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A4F2E7-CA61-4A37-AE1B-3A2EE1FEAD64}"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D01401-FB9F-40A6-BA6C-5BE09676F300}" type="slidenum">
              <a:rPr lang="en-US" smtClean="0"/>
              <a:t>‹#›</a:t>
            </a:fld>
            <a:endParaRPr lang="en-US"/>
          </a:p>
        </p:txBody>
      </p:sp>
    </p:spTree>
    <p:extLst>
      <p:ext uri="{BB962C8B-B14F-4D97-AF65-F5344CB8AC3E}">
        <p14:creationId xmlns:p14="http://schemas.microsoft.com/office/powerpoint/2010/main" val="1645529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A4F2E7-CA61-4A37-AE1B-3A2EE1FEAD64}"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D01401-FB9F-40A6-BA6C-5BE09676F300}" type="slidenum">
              <a:rPr lang="en-US" smtClean="0"/>
              <a:t>‹#›</a:t>
            </a:fld>
            <a:endParaRPr lang="en-US"/>
          </a:p>
        </p:txBody>
      </p:sp>
    </p:spTree>
    <p:extLst>
      <p:ext uri="{BB962C8B-B14F-4D97-AF65-F5344CB8AC3E}">
        <p14:creationId xmlns:p14="http://schemas.microsoft.com/office/powerpoint/2010/main" val="4176883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DA4F2E7-CA61-4A37-AE1B-3A2EE1FEAD64}" type="datetimeFigureOut">
              <a:rPr lang="en-US" smtClean="0"/>
              <a:t>1/26/2023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D01401-FB9F-40A6-BA6C-5BE09676F300}" type="slidenum">
              <a:rPr lang="en-US" smtClean="0"/>
              <a:t>‹#›</a:t>
            </a:fld>
            <a:endParaRPr lang="en-US"/>
          </a:p>
        </p:txBody>
      </p:sp>
    </p:spTree>
    <p:extLst>
      <p:ext uri="{BB962C8B-B14F-4D97-AF65-F5344CB8AC3E}">
        <p14:creationId xmlns:p14="http://schemas.microsoft.com/office/powerpoint/2010/main" val="1592391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DA4F2E7-CA61-4A37-AE1B-3A2EE1FEAD64}" type="datetimeFigureOut">
              <a:rPr lang="en-US" smtClean="0"/>
              <a:t>1/26/2023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D01401-FB9F-40A6-BA6C-5BE09676F300}" type="slidenum">
              <a:rPr lang="en-US" smtClean="0"/>
              <a:t>‹#›</a:t>
            </a:fld>
            <a:endParaRPr lang="en-US"/>
          </a:p>
        </p:txBody>
      </p:sp>
    </p:spTree>
    <p:extLst>
      <p:ext uri="{BB962C8B-B14F-4D97-AF65-F5344CB8AC3E}">
        <p14:creationId xmlns:p14="http://schemas.microsoft.com/office/powerpoint/2010/main" val="3210856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DA4F2E7-CA61-4A37-AE1B-3A2EE1FEAD64}" type="datetimeFigureOut">
              <a:rPr lang="en-US" smtClean="0"/>
              <a:t>1/26/2023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D01401-FB9F-40A6-BA6C-5BE09676F300}" type="slidenum">
              <a:rPr lang="en-US" smtClean="0"/>
              <a:t>‹#›</a:t>
            </a:fld>
            <a:endParaRPr lang="en-US"/>
          </a:p>
        </p:txBody>
      </p:sp>
    </p:spTree>
    <p:extLst>
      <p:ext uri="{BB962C8B-B14F-4D97-AF65-F5344CB8AC3E}">
        <p14:creationId xmlns:p14="http://schemas.microsoft.com/office/powerpoint/2010/main" val="2357322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A4F2E7-CA61-4A37-AE1B-3A2EE1FEAD64}" type="datetimeFigureOut">
              <a:rPr lang="en-US" smtClean="0"/>
              <a:t>1/26/2023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D01401-FB9F-40A6-BA6C-5BE09676F300}" type="slidenum">
              <a:rPr lang="en-US" smtClean="0"/>
              <a:t>‹#›</a:t>
            </a:fld>
            <a:endParaRPr lang="en-US"/>
          </a:p>
        </p:txBody>
      </p:sp>
    </p:spTree>
    <p:extLst>
      <p:ext uri="{BB962C8B-B14F-4D97-AF65-F5344CB8AC3E}">
        <p14:creationId xmlns:p14="http://schemas.microsoft.com/office/powerpoint/2010/main" val="3434444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A4F2E7-CA61-4A37-AE1B-3A2EE1FEAD64}" type="datetimeFigureOut">
              <a:rPr lang="en-US" smtClean="0"/>
              <a:t>1/26/2023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D01401-FB9F-40A6-BA6C-5BE09676F300}" type="slidenum">
              <a:rPr lang="en-US" smtClean="0"/>
              <a:t>‹#›</a:t>
            </a:fld>
            <a:endParaRPr lang="en-US"/>
          </a:p>
        </p:txBody>
      </p:sp>
    </p:spTree>
    <p:extLst>
      <p:ext uri="{BB962C8B-B14F-4D97-AF65-F5344CB8AC3E}">
        <p14:creationId xmlns:p14="http://schemas.microsoft.com/office/powerpoint/2010/main" val="3142305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A4F2E7-CA61-4A37-AE1B-3A2EE1FEAD64}" type="datetimeFigureOut">
              <a:rPr lang="en-US" smtClean="0"/>
              <a:t>1/26/2023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D01401-FB9F-40A6-BA6C-5BE09676F300}" type="slidenum">
              <a:rPr lang="en-US" smtClean="0"/>
              <a:t>‹#›</a:t>
            </a:fld>
            <a:endParaRPr lang="en-US"/>
          </a:p>
        </p:txBody>
      </p:sp>
    </p:spTree>
    <p:extLst>
      <p:ext uri="{BB962C8B-B14F-4D97-AF65-F5344CB8AC3E}">
        <p14:creationId xmlns:p14="http://schemas.microsoft.com/office/powerpoint/2010/main" val="3395859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A4F2E7-CA61-4A37-AE1B-3A2EE1FEAD64}" type="datetimeFigureOut">
              <a:rPr lang="en-US" smtClean="0"/>
              <a:t>1/26/2023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D01401-FB9F-40A6-BA6C-5BE09676F300}" type="slidenum">
              <a:rPr lang="en-US" smtClean="0"/>
              <a:t>‹#›</a:t>
            </a:fld>
            <a:endParaRPr lang="en-US"/>
          </a:p>
        </p:txBody>
      </p:sp>
    </p:spTree>
    <p:extLst>
      <p:ext uri="{BB962C8B-B14F-4D97-AF65-F5344CB8AC3E}">
        <p14:creationId xmlns:p14="http://schemas.microsoft.com/office/powerpoint/2010/main" val="27870168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vi-VN" b="1" dirty="0"/>
              <a:t>VÃNG SANH TỊNH ĐỘ SÁM NGUYỆN NGHI</a:t>
            </a:r>
            <a:r>
              <a:rPr lang="en-US" b="1" dirty="0"/>
              <a:t/>
            </a:r>
            <a:br>
              <a:rPr lang="en-US" b="1" dirty="0"/>
            </a:br>
            <a:r>
              <a:rPr lang="vi-VN" b="1" dirty="0"/>
              <a:t>SỐ 1984</a:t>
            </a:r>
            <a:r>
              <a:rPr lang="en-US" b="1" dirty="0"/>
              <a:t/>
            </a:r>
            <a:br>
              <a:rPr lang="en-US" b="1" dirty="0"/>
            </a:br>
            <a:endParaRPr lang="en-US" dirty="0"/>
          </a:p>
        </p:txBody>
      </p:sp>
      <p:sp>
        <p:nvSpPr>
          <p:cNvPr id="3" name="Subtitle 2"/>
          <p:cNvSpPr>
            <a:spLocks noGrp="1"/>
          </p:cNvSpPr>
          <p:nvPr>
            <p:ph type="subTitle" idx="1"/>
          </p:nvPr>
        </p:nvSpPr>
        <p:spPr/>
        <p:txBody>
          <a:bodyPr/>
          <a:lstStyle/>
          <a:p>
            <a:r>
              <a:rPr lang="vi-VN" i="1" dirty="0"/>
              <a:t>Hán dịch: Đời Tống, Sa-môn Kỳ Sơn hiệu Tuân Thức soạn</a:t>
            </a:r>
            <a:r>
              <a:rPr lang="vi-VN" i="1" dirty="0" smtClean="0"/>
              <a:t>.</a:t>
            </a:r>
            <a:endParaRPr lang="en-US" dirty="0"/>
          </a:p>
        </p:txBody>
      </p:sp>
      <p:sp>
        <p:nvSpPr>
          <p:cNvPr id="4" name="Subtitle 2"/>
          <p:cNvSpPr txBox="1">
            <a:spLocks/>
          </p:cNvSpPr>
          <p:nvPr/>
        </p:nvSpPr>
        <p:spPr>
          <a:xfrm>
            <a:off x="457200" y="381000"/>
            <a:ext cx="8382000" cy="876300"/>
          </a:xfrm>
          <a:prstGeom prst="rect">
            <a:avLst/>
          </a:prstGeom>
        </p:spPr>
        <p:txBody>
          <a:bodyPr vert="horz" lIns="91440" tIns="45720" rIns="91440" bIns="45720" rtlCol="0">
            <a:normAutofit fontScale="85000" lnSpcReduction="2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vi-VN" dirty="0"/>
              <a:t>LINH SƠN PHÁP BẢO ĐẠI TẠNG KINH</a:t>
            </a:r>
            <a:endParaRPr lang="en-US" dirty="0"/>
          </a:p>
          <a:p>
            <a:r>
              <a:rPr lang="vi-VN" dirty="0"/>
              <a:t>TẬP 172</a:t>
            </a:r>
            <a:endParaRPr lang="en-US" dirty="0"/>
          </a:p>
        </p:txBody>
      </p:sp>
    </p:spTree>
    <p:extLst>
      <p:ext uri="{BB962C8B-B14F-4D97-AF65-F5344CB8AC3E}">
        <p14:creationId xmlns:p14="http://schemas.microsoft.com/office/powerpoint/2010/main" val="30163546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dotie\Documents\VANG_SANH_TINH_DO_SAM_NGUYEN_NGHI\Dothuong.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57201" y="718465"/>
            <a:ext cx="8305800" cy="5270990"/>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2"/>
          <p:cNvSpPr txBox="1">
            <a:spLocks/>
          </p:cNvSpPr>
          <p:nvPr/>
        </p:nvSpPr>
        <p:spPr>
          <a:xfrm>
            <a:off x="478766" y="1219200"/>
            <a:ext cx="8229600" cy="3535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n-US" sz="7200" i="1" dirty="0" err="1" smtClean="0">
                <a:solidFill>
                  <a:srgbClr val="00B0F0"/>
                </a:solidFill>
              </a:rPr>
              <a:t>Kính</a:t>
            </a:r>
            <a:r>
              <a:rPr lang="en-US" sz="7200" i="1" dirty="0" smtClean="0">
                <a:solidFill>
                  <a:srgbClr val="00B0F0"/>
                </a:solidFill>
              </a:rPr>
              <a:t> </a:t>
            </a:r>
            <a:r>
              <a:rPr lang="en-US" sz="7200" i="1" dirty="0" err="1" smtClean="0">
                <a:solidFill>
                  <a:srgbClr val="00B0F0"/>
                </a:solidFill>
              </a:rPr>
              <a:t>thỉnh</a:t>
            </a:r>
            <a:r>
              <a:rPr lang="en-US" sz="7200" i="1" dirty="0" smtClean="0">
                <a:solidFill>
                  <a:srgbClr val="00B0F0"/>
                </a:solidFill>
              </a:rPr>
              <a:t> </a:t>
            </a:r>
            <a:r>
              <a:rPr lang="en-US" sz="7200" i="1" dirty="0" err="1" smtClean="0">
                <a:solidFill>
                  <a:srgbClr val="00B0F0"/>
                </a:solidFill>
              </a:rPr>
              <a:t>đại</a:t>
            </a:r>
            <a:r>
              <a:rPr lang="en-US" sz="7200" i="1" dirty="0" smtClean="0">
                <a:solidFill>
                  <a:srgbClr val="00B0F0"/>
                </a:solidFill>
              </a:rPr>
              <a:t> </a:t>
            </a:r>
            <a:r>
              <a:rPr lang="en-US" sz="7200" i="1" dirty="0" err="1" smtClean="0">
                <a:solidFill>
                  <a:srgbClr val="00B0F0"/>
                </a:solidFill>
              </a:rPr>
              <a:t>chúng</a:t>
            </a:r>
            <a:endParaRPr lang="en-US" sz="7200" i="1" dirty="0" smtClean="0">
              <a:solidFill>
                <a:srgbClr val="00B0F0"/>
              </a:solidFill>
            </a:endParaRPr>
          </a:p>
          <a:p>
            <a:pPr marL="0" indent="0" algn="ctr">
              <a:buFont typeface="Arial" panose="020B0604020202020204" pitchFamily="34" charset="0"/>
              <a:buNone/>
            </a:pPr>
            <a:r>
              <a:rPr lang="en-US" sz="7200" dirty="0" err="1" smtClean="0">
                <a:solidFill>
                  <a:srgbClr val="00B0F0"/>
                </a:solidFill>
              </a:rPr>
              <a:t>Sửa</a:t>
            </a:r>
            <a:r>
              <a:rPr lang="en-US" sz="7200" dirty="0" smtClean="0">
                <a:solidFill>
                  <a:srgbClr val="00B0F0"/>
                </a:solidFill>
              </a:rPr>
              <a:t> </a:t>
            </a:r>
            <a:r>
              <a:rPr lang="en-US" sz="7200" dirty="0" err="1" smtClean="0">
                <a:solidFill>
                  <a:srgbClr val="00B0F0"/>
                </a:solidFill>
              </a:rPr>
              <a:t>soạn</a:t>
            </a:r>
            <a:r>
              <a:rPr lang="en-US" sz="7200" dirty="0" smtClean="0">
                <a:solidFill>
                  <a:srgbClr val="00B0F0"/>
                </a:solidFill>
              </a:rPr>
              <a:t> </a:t>
            </a:r>
            <a:r>
              <a:rPr lang="en-US" sz="7200" dirty="0" err="1" smtClean="0">
                <a:solidFill>
                  <a:srgbClr val="00B0F0"/>
                </a:solidFill>
              </a:rPr>
              <a:t>đốt</a:t>
            </a:r>
            <a:r>
              <a:rPr lang="en-US" sz="7200" dirty="0" smtClean="0">
                <a:solidFill>
                  <a:srgbClr val="00B0F0"/>
                </a:solidFill>
              </a:rPr>
              <a:t> </a:t>
            </a:r>
            <a:r>
              <a:rPr lang="en-US" sz="7200" dirty="0" err="1" smtClean="0">
                <a:solidFill>
                  <a:srgbClr val="00B0F0"/>
                </a:solidFill>
              </a:rPr>
              <a:t>hương</a:t>
            </a:r>
            <a:endParaRPr lang="en-US" sz="7200" dirty="0">
              <a:solidFill>
                <a:srgbClr val="00B0F0"/>
              </a:solidFill>
            </a:endParaRPr>
          </a:p>
        </p:txBody>
      </p:sp>
    </p:spTree>
    <p:extLst>
      <p:ext uri="{BB962C8B-B14F-4D97-AF65-F5344CB8AC3E}">
        <p14:creationId xmlns:p14="http://schemas.microsoft.com/office/powerpoint/2010/main" val="3129320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a:t>
            </a:r>
            <a:r>
              <a:rPr lang="en-US" dirty="0" err="1" smtClean="0">
                <a:latin typeface="Calibri" panose="020F0502020204030204" pitchFamily="34" charset="0"/>
                <a:cs typeface="Calibri" panose="020F0502020204030204" pitchFamily="34" charset="0"/>
              </a:rPr>
              <a:t>Dâng</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hoa</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600201"/>
            <a:ext cx="5638800" cy="2133600"/>
          </a:xfrm>
        </p:spPr>
        <p:txBody>
          <a:bodyPr>
            <a:normAutofit/>
          </a:bodyPr>
          <a:lstStyle/>
          <a:p>
            <a:pPr marL="0" lvl="0" indent="0">
              <a:buNone/>
            </a:pPr>
            <a:r>
              <a:rPr lang="vi-VN" b="1" dirty="0"/>
              <a:t>Thị chư chúng đẳng, các các hồ quỳ, nghiêm trì hương hoa, như pháp cúng dường</a:t>
            </a:r>
            <a:r>
              <a:rPr lang="vi-VN" b="1" dirty="0" smtClean="0"/>
              <a:t>.</a:t>
            </a:r>
            <a:endParaRPr lang="en-US" dirty="0"/>
          </a:p>
        </p:txBody>
      </p:sp>
      <p:sp>
        <p:nvSpPr>
          <p:cNvPr id="4" name="Content Placeholder 2"/>
          <p:cNvSpPr txBox="1">
            <a:spLocks/>
          </p:cNvSpPr>
          <p:nvPr/>
        </p:nvSpPr>
        <p:spPr>
          <a:xfrm>
            <a:off x="6400800" y="1600201"/>
            <a:ext cx="2133600" cy="1981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i="1" dirty="0" err="1" smtClean="0"/>
              <a:t>Tất</a:t>
            </a:r>
            <a:r>
              <a:rPr lang="en-US" i="1" dirty="0" smtClean="0"/>
              <a:t> </a:t>
            </a:r>
            <a:r>
              <a:rPr lang="en-US" i="1" dirty="0" err="1" smtClean="0"/>
              <a:t>cả</a:t>
            </a:r>
            <a:r>
              <a:rPr lang="en-US" i="1" dirty="0" smtClean="0"/>
              <a:t> </a:t>
            </a:r>
            <a:r>
              <a:rPr lang="en-US" i="1" dirty="0" err="1" smtClean="0"/>
              <a:t>đồng</a:t>
            </a:r>
            <a:r>
              <a:rPr lang="en-US" i="1" dirty="0" smtClean="0"/>
              <a:t> </a:t>
            </a:r>
            <a:r>
              <a:rPr lang="en-US" i="1" dirty="0" err="1" smtClean="0"/>
              <a:t>quỳ</a:t>
            </a:r>
            <a:r>
              <a:rPr lang="en-US" i="1" dirty="0" smtClean="0"/>
              <a:t>, </a:t>
            </a:r>
            <a:r>
              <a:rPr lang="en-US" i="1" dirty="0" err="1" smtClean="0"/>
              <a:t>dâng</a:t>
            </a:r>
            <a:r>
              <a:rPr lang="en-US" i="1" dirty="0" smtClean="0"/>
              <a:t> </a:t>
            </a:r>
            <a:r>
              <a:rPr lang="en-US" i="1" dirty="0" err="1" smtClean="0"/>
              <a:t>hoa</a:t>
            </a:r>
            <a:r>
              <a:rPr lang="en-US" i="1" dirty="0" smtClean="0"/>
              <a:t> </a:t>
            </a:r>
            <a:r>
              <a:rPr lang="en-US" i="1" dirty="0" err="1" smtClean="0"/>
              <a:t>lên</a:t>
            </a:r>
            <a:endParaRPr lang="en-US" i="1" dirty="0"/>
          </a:p>
        </p:txBody>
      </p:sp>
      <p:sp>
        <p:nvSpPr>
          <p:cNvPr id="6" name="Content Placeholder 2"/>
          <p:cNvSpPr txBox="1">
            <a:spLocks/>
          </p:cNvSpPr>
          <p:nvPr/>
        </p:nvSpPr>
        <p:spPr>
          <a:xfrm>
            <a:off x="457200" y="3733800"/>
            <a:ext cx="5638800" cy="2133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b="1" i="1" dirty="0"/>
              <a:t>Cúng dường Thập phương pháp giới Tam bảo.</a:t>
            </a:r>
            <a:endParaRPr lang="en-US" b="1" i="1" dirty="0"/>
          </a:p>
        </p:txBody>
      </p:sp>
      <p:sp>
        <p:nvSpPr>
          <p:cNvPr id="7" name="Content Placeholder 2"/>
          <p:cNvSpPr txBox="1">
            <a:spLocks/>
          </p:cNvSpPr>
          <p:nvPr/>
        </p:nvSpPr>
        <p:spPr>
          <a:xfrm>
            <a:off x="6400800" y="3733800"/>
            <a:ext cx="2133600" cy="1371600"/>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Mỗi người tung hoa lên đồng xướng</a:t>
            </a:r>
            <a:endParaRPr lang="en-US" i="1" dirty="0"/>
          </a:p>
        </p:txBody>
      </p:sp>
    </p:spTree>
    <p:extLst>
      <p:ext uri="{BB962C8B-B14F-4D97-AF65-F5344CB8AC3E}">
        <p14:creationId xmlns:p14="http://schemas.microsoft.com/office/powerpoint/2010/main" val="1393763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a:t>
            </a:r>
            <a:r>
              <a:rPr lang="en-US" dirty="0" err="1" smtClean="0">
                <a:latin typeface="Calibri" panose="020F0502020204030204" pitchFamily="34" charset="0"/>
                <a:cs typeface="Calibri" panose="020F0502020204030204" pitchFamily="34" charset="0"/>
              </a:rPr>
              <a:t>Dâng</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hương</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295400"/>
            <a:ext cx="5638800" cy="5334000"/>
          </a:xfrm>
        </p:spPr>
        <p:txBody>
          <a:bodyPr>
            <a:normAutofit fontScale="62500" lnSpcReduction="20000"/>
          </a:bodyPr>
          <a:lstStyle/>
          <a:p>
            <a:pPr marL="0" indent="0">
              <a:buNone/>
            </a:pPr>
            <a:r>
              <a:rPr lang="vi-VN" i="1" dirty="0"/>
              <a:t>Nguyện hương này tỏa mười phương </a:t>
            </a:r>
            <a:endParaRPr lang="en-US" dirty="0"/>
          </a:p>
          <a:p>
            <a:pPr marL="0" indent="0">
              <a:buNone/>
            </a:pPr>
            <a:r>
              <a:rPr lang="vi-VN" i="1" dirty="0"/>
              <a:t>Làm thành đài quang minh vi diệu</a:t>
            </a:r>
            <a:endParaRPr lang="en-US" dirty="0"/>
          </a:p>
          <a:p>
            <a:pPr marL="0" indent="0">
              <a:buNone/>
            </a:pPr>
            <a:r>
              <a:rPr lang="vi-VN" i="1" dirty="0"/>
              <a:t>Âm nhạc, hương báu các cõi trời</a:t>
            </a:r>
            <a:endParaRPr lang="en-US" dirty="0"/>
          </a:p>
          <a:p>
            <a:pPr marL="0" indent="0">
              <a:buNone/>
            </a:pPr>
            <a:r>
              <a:rPr lang="vi-VN" i="1" dirty="0"/>
              <a:t>Vị ngon, y đẹp các cõi trời</a:t>
            </a:r>
            <a:endParaRPr lang="en-US" dirty="0"/>
          </a:p>
          <a:p>
            <a:pPr marL="0" indent="0">
              <a:buNone/>
            </a:pPr>
            <a:r>
              <a:rPr lang="vi-VN" i="1" dirty="0"/>
              <a:t>Vi trần diệu pháp chẳng lường được.</a:t>
            </a:r>
            <a:endParaRPr lang="en-US" dirty="0"/>
          </a:p>
          <a:p>
            <a:pPr marL="0" indent="0">
              <a:buNone/>
            </a:pPr>
            <a:r>
              <a:rPr lang="vi-VN" i="1" dirty="0"/>
              <a:t>Mỗi một trần hiện tất cả trần</a:t>
            </a:r>
            <a:endParaRPr lang="en-US" dirty="0"/>
          </a:p>
          <a:p>
            <a:pPr marL="0" indent="0">
              <a:buNone/>
            </a:pPr>
            <a:r>
              <a:rPr lang="vi-VN" i="1" dirty="0"/>
              <a:t>Mỗi một trần hiện tất cả pháp</a:t>
            </a:r>
            <a:endParaRPr lang="en-US" dirty="0"/>
          </a:p>
          <a:p>
            <a:pPr marL="0" indent="0">
              <a:buNone/>
            </a:pPr>
            <a:r>
              <a:rPr lang="vi-VN" i="1" dirty="0"/>
              <a:t>Triển chuyển không ngại thảy trang nghiêm </a:t>
            </a:r>
            <a:endParaRPr lang="en-US" dirty="0"/>
          </a:p>
          <a:p>
            <a:pPr marL="0" indent="0">
              <a:buNone/>
            </a:pPr>
            <a:r>
              <a:rPr lang="vi-VN" i="1" dirty="0"/>
              <a:t>Hiện trước Tam bảo khắp mười phương </a:t>
            </a:r>
            <a:endParaRPr lang="en-US" dirty="0"/>
          </a:p>
          <a:p>
            <a:pPr marL="0" indent="0">
              <a:buNone/>
            </a:pPr>
            <a:r>
              <a:rPr lang="vi-VN" i="1" dirty="0"/>
              <a:t>Trước mười phương pháp giới Tam bảo </a:t>
            </a:r>
            <a:endParaRPr lang="en-US" dirty="0"/>
          </a:p>
          <a:p>
            <a:pPr marL="0" indent="0">
              <a:buNone/>
            </a:pPr>
            <a:r>
              <a:rPr lang="vi-VN" i="1" dirty="0"/>
              <a:t>Đều có thân con đang cúng dường.</a:t>
            </a:r>
            <a:endParaRPr lang="en-US" dirty="0"/>
          </a:p>
          <a:p>
            <a:pPr marL="0" indent="0">
              <a:buNone/>
            </a:pPr>
            <a:r>
              <a:rPr lang="vi-VN" i="1" dirty="0"/>
              <a:t>Tất cả đều biến khắp pháp giới</a:t>
            </a:r>
            <a:endParaRPr lang="en-US" dirty="0"/>
          </a:p>
          <a:p>
            <a:pPr marL="0" indent="0">
              <a:buNone/>
            </a:pPr>
            <a:r>
              <a:rPr lang="vi-VN" i="1" dirty="0"/>
              <a:t>Chẳng hề tạp nhiễm cùng chướng ngại</a:t>
            </a:r>
            <a:endParaRPr lang="en-US" dirty="0"/>
          </a:p>
          <a:p>
            <a:pPr marL="0" indent="0">
              <a:buNone/>
            </a:pPr>
            <a:r>
              <a:rPr lang="vi-VN" i="1" dirty="0"/>
              <a:t>Cùng tận vị lai làm Phật sự</a:t>
            </a:r>
            <a:endParaRPr lang="en-US" dirty="0"/>
          </a:p>
          <a:p>
            <a:pPr marL="0" indent="0">
              <a:buNone/>
            </a:pPr>
            <a:r>
              <a:rPr lang="vi-VN" i="1" dirty="0"/>
              <a:t>Xông khắp cả pháp giới chúng sinh </a:t>
            </a:r>
            <a:endParaRPr lang="en-US" dirty="0"/>
          </a:p>
          <a:p>
            <a:pPr marL="0" indent="0">
              <a:buNone/>
            </a:pPr>
            <a:r>
              <a:rPr lang="vi-VN" i="1" dirty="0"/>
              <a:t>Nguyện rằng cùng phát Bồ-đề tâm</a:t>
            </a:r>
            <a:endParaRPr lang="en-US" dirty="0"/>
          </a:p>
          <a:p>
            <a:pPr marL="0" indent="0">
              <a:buNone/>
            </a:pPr>
            <a:r>
              <a:rPr lang="vi-VN" i="1" dirty="0"/>
              <a:t>Đồng chứng vô sinh vào Phật trí.</a:t>
            </a:r>
            <a:endParaRPr lang="en-US" dirty="0"/>
          </a:p>
        </p:txBody>
      </p:sp>
      <p:sp>
        <p:nvSpPr>
          <p:cNvPr id="4" name="Content Placeholder 2"/>
          <p:cNvSpPr txBox="1">
            <a:spLocks/>
          </p:cNvSpPr>
          <p:nvPr/>
        </p:nvSpPr>
        <p:spPr>
          <a:xfrm>
            <a:off x="6629400" y="1371600"/>
            <a:ext cx="2133600" cy="1981200"/>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Mỗi người cầm lò hương lên, vận tâm cúng dường, quán tưởng</a:t>
            </a:r>
            <a:endParaRPr lang="en-US" i="1" dirty="0" smtClean="0"/>
          </a:p>
          <a:p>
            <a:pPr marL="0" indent="0">
              <a:buNone/>
            </a:pPr>
            <a:endParaRPr lang="en-US" i="1" dirty="0" smtClean="0"/>
          </a:p>
          <a:p>
            <a:pPr marL="0" indent="0">
              <a:buNone/>
            </a:pPr>
            <a:endParaRPr lang="en-US" i="1" dirty="0"/>
          </a:p>
          <a:p>
            <a:pPr marL="0" indent="0">
              <a:buNone/>
            </a:pPr>
            <a:endParaRPr lang="en-US" i="1" dirty="0"/>
          </a:p>
        </p:txBody>
      </p:sp>
    </p:spTree>
    <p:extLst>
      <p:ext uri="{BB962C8B-B14F-4D97-AF65-F5344CB8AC3E}">
        <p14:creationId xmlns:p14="http://schemas.microsoft.com/office/powerpoint/2010/main" val="42524245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2819400"/>
          </a:xfrm>
        </p:spPr>
        <p:txBody>
          <a:bodyPr>
            <a:normAutofit/>
          </a:bodyPr>
          <a:lstStyle/>
          <a:p>
            <a:pPr marL="0" indent="0" algn="ctr">
              <a:buNone/>
            </a:pPr>
            <a:r>
              <a:rPr lang="en-US" sz="7000" i="1" dirty="0" err="1" smtClean="0"/>
              <a:t>Kính</a:t>
            </a:r>
            <a:r>
              <a:rPr lang="en-US" sz="7000" i="1" dirty="0" smtClean="0"/>
              <a:t> </a:t>
            </a:r>
            <a:r>
              <a:rPr lang="en-US" sz="7000" i="1" dirty="0" err="1" smtClean="0"/>
              <a:t>thỉnh</a:t>
            </a:r>
            <a:r>
              <a:rPr lang="en-US" sz="7000" i="1" dirty="0" smtClean="0"/>
              <a:t> </a:t>
            </a:r>
            <a:r>
              <a:rPr lang="en-US" sz="7000" i="1" dirty="0" err="1" smtClean="0"/>
              <a:t>Đại</a:t>
            </a:r>
            <a:r>
              <a:rPr lang="en-US" sz="7000" i="1" dirty="0" smtClean="0"/>
              <a:t> </a:t>
            </a:r>
            <a:r>
              <a:rPr lang="en-US" sz="7000" i="1" dirty="0" err="1" smtClean="0"/>
              <a:t>Chúng</a:t>
            </a:r>
            <a:r>
              <a:rPr lang="en-US" sz="7000" i="1" dirty="0" smtClean="0"/>
              <a:t> </a:t>
            </a:r>
            <a:r>
              <a:rPr lang="en-US" sz="7000" i="1" dirty="0" err="1" smtClean="0"/>
              <a:t>thắp</a:t>
            </a:r>
            <a:r>
              <a:rPr lang="en-US" sz="7000" i="1" dirty="0" smtClean="0"/>
              <a:t> </a:t>
            </a:r>
            <a:r>
              <a:rPr lang="en-US" sz="7000" i="1" dirty="0" err="1" smtClean="0"/>
              <a:t>hương</a:t>
            </a:r>
            <a:endParaRPr lang="vi-VN" sz="7000" i="1" dirty="0"/>
          </a:p>
          <a:p>
            <a:pPr marL="0" indent="0">
              <a:buNone/>
            </a:pPr>
            <a:endParaRPr lang="en-US" dirty="0"/>
          </a:p>
        </p:txBody>
      </p:sp>
    </p:spTree>
    <p:extLst>
      <p:ext uri="{BB962C8B-B14F-4D97-AF65-F5344CB8AC3E}">
        <p14:creationId xmlns:p14="http://schemas.microsoft.com/office/powerpoint/2010/main" val="30246220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a:t>
            </a:r>
            <a:r>
              <a:rPr lang="en-US" dirty="0" err="1" smtClean="0">
                <a:latin typeface="Calibri" panose="020F0502020204030204" pitchFamily="34" charset="0"/>
                <a:cs typeface="Calibri" panose="020F0502020204030204" pitchFamily="34" charset="0"/>
              </a:rPr>
              <a:t>Nguyện</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hương</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295400"/>
            <a:ext cx="5638800" cy="5334000"/>
          </a:xfrm>
        </p:spPr>
        <p:txBody>
          <a:bodyPr>
            <a:normAutofit fontScale="77500" lnSpcReduction="20000"/>
          </a:bodyPr>
          <a:lstStyle/>
          <a:p>
            <a:pPr marL="0" indent="0">
              <a:buNone/>
            </a:pPr>
            <a:r>
              <a:rPr lang="vi-VN" b="1" i="1" dirty="0" smtClean="0"/>
              <a:t>Nguyện hoa hương mầu này </a:t>
            </a:r>
          </a:p>
          <a:p>
            <a:pPr marL="0" indent="0">
              <a:buNone/>
            </a:pPr>
            <a:r>
              <a:rPr lang="vi-VN" b="1" i="1" dirty="0" smtClean="0"/>
              <a:t>Biến khắp mười phương cõi </a:t>
            </a:r>
          </a:p>
          <a:p>
            <a:pPr marL="0" indent="0">
              <a:buNone/>
            </a:pPr>
            <a:r>
              <a:rPr lang="vi-VN" b="1" i="1" dirty="0" smtClean="0"/>
              <a:t>Cúng dường tất cả Phật </a:t>
            </a:r>
          </a:p>
          <a:p>
            <a:pPr marL="0" indent="0">
              <a:buNone/>
            </a:pPr>
            <a:r>
              <a:rPr lang="vi-VN" b="1" i="1" dirty="0" smtClean="0"/>
              <a:t>Tôn pháp, chư Bồ-tát</a:t>
            </a:r>
          </a:p>
          <a:p>
            <a:pPr marL="0" indent="0">
              <a:buNone/>
            </a:pPr>
            <a:r>
              <a:rPr lang="vi-VN" b="1" i="1" dirty="0" smtClean="0"/>
              <a:t>Vô biên chúng Thanh văn </a:t>
            </a:r>
          </a:p>
          <a:p>
            <a:pPr marL="0" indent="0">
              <a:buNone/>
            </a:pPr>
            <a:r>
              <a:rPr lang="vi-VN" b="1" i="1" dirty="0" smtClean="0"/>
              <a:t>Để dựng đài quang minh </a:t>
            </a:r>
          </a:p>
          <a:p>
            <a:pPr marL="0" indent="0">
              <a:buNone/>
            </a:pPr>
            <a:r>
              <a:rPr lang="vi-VN" b="1" i="1" dirty="0" smtClean="0"/>
              <a:t>Cao hơn hằng sa cõi </a:t>
            </a:r>
          </a:p>
          <a:p>
            <a:pPr marL="0" indent="0">
              <a:buNone/>
            </a:pPr>
            <a:r>
              <a:rPr lang="vi-VN" b="1" i="1" dirty="0" smtClean="0"/>
              <a:t>Trong vô biên cõi Phật </a:t>
            </a:r>
          </a:p>
          <a:p>
            <a:pPr marL="0" indent="0">
              <a:buNone/>
            </a:pPr>
            <a:r>
              <a:rPr lang="vi-VN" b="1" i="1" dirty="0" smtClean="0"/>
              <a:t>Thọ dụng làm Phật sự </a:t>
            </a:r>
          </a:p>
          <a:p>
            <a:pPr marL="0" indent="0">
              <a:buNone/>
            </a:pPr>
            <a:r>
              <a:rPr lang="vi-VN" b="1" i="1" dirty="0" smtClean="0"/>
              <a:t>Xông khắp các chúng sinh</a:t>
            </a:r>
          </a:p>
          <a:p>
            <a:pPr marL="0" indent="0">
              <a:buNone/>
            </a:pPr>
            <a:r>
              <a:rPr lang="vi-VN" b="1" i="1" dirty="0" smtClean="0"/>
              <a:t>Đều phát tâm Bồ-đề.</a:t>
            </a:r>
            <a:endParaRPr lang="en-US" b="1" i="1" dirty="0" smtClean="0"/>
          </a:p>
          <a:p>
            <a:pPr marL="0" indent="0">
              <a:buNone/>
            </a:pPr>
            <a:endParaRPr lang="en-US" b="1" i="1" dirty="0" smtClean="0"/>
          </a:p>
          <a:p>
            <a:pPr marL="0" indent="0">
              <a:buNone/>
            </a:pPr>
            <a:r>
              <a:rPr lang="vi-VN" b="1" i="1" dirty="0"/>
              <a:t>- Cúng dường dĩ, nhất thiết cung kính.</a:t>
            </a:r>
            <a:endParaRPr lang="vi-VN" b="1" i="1" dirty="0" smtClean="0"/>
          </a:p>
        </p:txBody>
      </p:sp>
      <p:sp>
        <p:nvSpPr>
          <p:cNvPr id="4" name="Content Placeholder 2"/>
          <p:cNvSpPr txBox="1">
            <a:spLocks/>
          </p:cNvSpPr>
          <p:nvPr/>
        </p:nvSpPr>
        <p:spPr>
          <a:xfrm>
            <a:off x="6629400" y="1371600"/>
            <a:ext cx="2133600" cy="1981200"/>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Quán tưởng xong, đại chúng vẫn cầm lò hương, đọc lớn</a:t>
            </a:r>
            <a:endParaRPr lang="en-US" i="1" dirty="0"/>
          </a:p>
        </p:txBody>
      </p:sp>
      <p:sp>
        <p:nvSpPr>
          <p:cNvPr id="5" name="Content Placeholder 2"/>
          <p:cNvSpPr txBox="1">
            <a:spLocks/>
          </p:cNvSpPr>
          <p:nvPr/>
        </p:nvSpPr>
        <p:spPr>
          <a:xfrm>
            <a:off x="6629400" y="4517366"/>
            <a:ext cx="2133600" cy="1981200"/>
          </a:xfrm>
          <a:prstGeom prst="rect">
            <a:avLst/>
          </a:prstGeom>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Lạy xuống, lạy chung và quán tưởng như phần trước. Sau đó tán thán ngũ hối, tam quy, cả thảy chín lạy.</a:t>
            </a:r>
            <a:endParaRPr lang="en-US" i="1" dirty="0"/>
          </a:p>
        </p:txBody>
      </p:sp>
    </p:spTree>
    <p:extLst>
      <p:ext uri="{BB962C8B-B14F-4D97-AF65-F5344CB8AC3E}">
        <p14:creationId xmlns:p14="http://schemas.microsoft.com/office/powerpoint/2010/main" val="27837498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a:t>
            </a:r>
            <a:r>
              <a:rPr lang="vi-VN" dirty="0" smtClean="0">
                <a:latin typeface="Calibri" panose="020F0502020204030204" pitchFamily="34" charset="0"/>
                <a:cs typeface="Calibri" panose="020F0502020204030204" pitchFamily="34" charset="0"/>
              </a:rPr>
              <a:t>Phương pháp lễ thỉnh</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295400"/>
            <a:ext cx="8153400" cy="5334000"/>
          </a:xfrm>
        </p:spPr>
        <p:txBody>
          <a:bodyPr>
            <a:noAutofit/>
          </a:bodyPr>
          <a:lstStyle/>
          <a:p>
            <a:pPr marL="0" indent="0">
              <a:buNone/>
            </a:pPr>
            <a:r>
              <a:rPr lang="vi-VN" sz="2400" i="1" dirty="0" smtClean="0"/>
              <a:t>Đốt hương, quỳ xuống, cầm lò hương, chí tâm trịnh trọng, thỉnh khắp Tam bảo quang lâm Đạo tràng, chớ có khinh suất. Cần phải chí thành khẩn thiết cầu khẩn. Nếu không chí tâm, </a:t>
            </a:r>
            <a:r>
              <a:rPr lang="vi-VN" sz="2400" i="1" dirty="0"/>
              <a:t>thỉnh </a:t>
            </a:r>
            <a:r>
              <a:rPr lang="en-US" sz="2400" i="1" dirty="0">
                <a:latin typeface="Arial" panose="020B0604020202020204" pitchFamily="34" charset="0"/>
                <a:cs typeface="Arial" panose="020B0604020202020204" pitchFamily="34" charset="0"/>
              </a:rPr>
              <a:t>s</a:t>
            </a:r>
            <a:r>
              <a:rPr lang="vi-VN" sz="2400" i="1" dirty="0"/>
              <a:t>uông chẳng </a:t>
            </a:r>
            <a:r>
              <a:rPr lang="vi-VN" sz="2400" i="1" dirty="0" smtClean="0"/>
              <a:t>lợi ích gì.</a:t>
            </a:r>
            <a:endParaRPr lang="en-US" sz="2400" i="1" dirty="0" smtClean="0"/>
          </a:p>
          <a:p>
            <a:pPr marL="0" indent="0">
              <a:buNone/>
            </a:pPr>
            <a:r>
              <a:rPr lang="vi-VN" sz="2400" i="1" dirty="0" smtClean="0"/>
              <a:t>Mỗi người đều quán tưởng, tất cả Như Lai trong khắp mười phương dẫn các quyến thuộc cùng vào Đạo tràng, đứng ngay trước mắt mình, đầy chật cả hư không, không được một phút một giây nào khởi tạp niệm.</a:t>
            </a:r>
            <a:endParaRPr lang="en-US" sz="2400" i="1" dirty="0" smtClean="0"/>
          </a:p>
          <a:p>
            <a:pPr marL="0" indent="0">
              <a:buNone/>
            </a:pPr>
            <a:r>
              <a:rPr lang="vi-VN" sz="2400" i="1" dirty="0" smtClean="0"/>
              <a:t>Nghi thức thỉnh Phật này chỉ dùng trong ngày đầu tiên khi vào Đạo tràng, sau đó không phải dùng đến nữa.</a:t>
            </a:r>
          </a:p>
        </p:txBody>
      </p:sp>
    </p:spTree>
    <p:extLst>
      <p:ext uri="{BB962C8B-B14F-4D97-AF65-F5344CB8AC3E}">
        <p14:creationId xmlns:p14="http://schemas.microsoft.com/office/powerpoint/2010/main" val="42106908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a:t>
            </a:r>
            <a:r>
              <a:rPr lang="en-US" dirty="0" smtClean="0"/>
              <a:t>. </a:t>
            </a:r>
            <a:r>
              <a:rPr lang="en-US" dirty="0" err="1" smtClean="0">
                <a:latin typeface="Calibri" panose="020F0502020204030204" pitchFamily="34" charset="0"/>
                <a:cs typeface="Calibri" panose="020F0502020204030204" pitchFamily="34" charset="0"/>
              </a:rPr>
              <a:t>Phần</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lễ</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thỉnh</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295400"/>
            <a:ext cx="5638800" cy="5334000"/>
          </a:xfrm>
          <a:ln>
            <a:solidFill>
              <a:schemeClr val="accent1"/>
            </a:solidFill>
          </a:ln>
        </p:spPr>
        <p:txBody>
          <a:bodyPr>
            <a:normAutofit fontScale="92500" lnSpcReduction="20000"/>
          </a:bodyPr>
          <a:lstStyle/>
          <a:p>
            <a:pPr marL="0" indent="0">
              <a:buNone/>
            </a:pPr>
            <a:r>
              <a:rPr lang="vi-VN" b="1" dirty="0" smtClean="0"/>
              <a:t>Nhất tâm phụng thỉnh Nam-mô Bổn sư Thích-ca Mâu-ni Phật.</a:t>
            </a:r>
            <a:endParaRPr lang="en-US" b="1" dirty="0" smtClean="0"/>
          </a:p>
          <a:p>
            <a:pPr marL="0" indent="0">
              <a:buNone/>
            </a:pPr>
            <a:endParaRPr lang="en-US" b="1" i="1" dirty="0" smtClean="0"/>
          </a:p>
          <a:p>
            <a:pPr marL="0" indent="0">
              <a:buNone/>
            </a:pPr>
            <a:r>
              <a:rPr lang="vi-VN" b="1" i="1" dirty="0" smtClean="0"/>
              <a:t>Tánh tam nghiệp con như hư không </a:t>
            </a:r>
          </a:p>
          <a:p>
            <a:pPr marL="0" indent="0">
              <a:buNone/>
            </a:pPr>
            <a:r>
              <a:rPr lang="vi-VN" b="1" i="1" dirty="0" smtClean="0"/>
              <a:t>Thích-ca Như Lai cũng như vậy</a:t>
            </a:r>
          </a:p>
          <a:p>
            <a:pPr marL="0" indent="0">
              <a:buNone/>
            </a:pPr>
            <a:r>
              <a:rPr lang="vi-VN" b="1" i="1" dirty="0" smtClean="0"/>
              <a:t>Chẳng khởi chân tế, vì chúng sinh </a:t>
            </a:r>
          </a:p>
          <a:p>
            <a:pPr marL="0" indent="0">
              <a:buNone/>
            </a:pPr>
            <a:r>
              <a:rPr lang="vi-VN" b="1" i="1" dirty="0" smtClean="0"/>
              <a:t>Cùng đại chúng đến thọ cúng dường.</a:t>
            </a:r>
          </a:p>
          <a:p>
            <a:pPr marL="0" indent="0">
              <a:buNone/>
            </a:pPr>
            <a:endParaRPr lang="en-US" b="1" dirty="0"/>
          </a:p>
        </p:txBody>
      </p:sp>
      <p:sp>
        <p:nvSpPr>
          <p:cNvPr id="4" name="Content Placeholder 2"/>
          <p:cNvSpPr txBox="1">
            <a:spLocks/>
          </p:cNvSpPr>
          <p:nvPr/>
        </p:nvSpPr>
        <p:spPr>
          <a:xfrm>
            <a:off x="6553200" y="1295400"/>
            <a:ext cx="2133600" cy="762000"/>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i="1" dirty="0" err="1" smtClean="0"/>
              <a:t>Thỉnh</a:t>
            </a:r>
            <a:r>
              <a:rPr lang="en-US" i="1" dirty="0" smtClean="0"/>
              <a:t> 3 </a:t>
            </a:r>
            <a:r>
              <a:rPr lang="en-US" i="1" dirty="0" err="1" smtClean="0"/>
              <a:t>lần</a:t>
            </a:r>
            <a:endParaRPr lang="en-US" i="1" dirty="0" smtClean="0"/>
          </a:p>
          <a:p>
            <a:pPr marL="0" indent="0">
              <a:buNone/>
            </a:pPr>
            <a:r>
              <a:rPr lang="en-US" i="1" dirty="0" err="1" smtClean="0"/>
              <a:t>Mỗi</a:t>
            </a:r>
            <a:r>
              <a:rPr lang="en-US" i="1" dirty="0" smtClean="0"/>
              <a:t> </a:t>
            </a:r>
            <a:r>
              <a:rPr lang="en-US" i="1" dirty="0" err="1" smtClean="0"/>
              <a:t>lần</a:t>
            </a:r>
            <a:r>
              <a:rPr lang="en-US" i="1" dirty="0" smtClean="0"/>
              <a:t> 1 </a:t>
            </a:r>
            <a:r>
              <a:rPr lang="en-US" i="1" dirty="0" err="1" smtClean="0"/>
              <a:t>lễ</a:t>
            </a:r>
            <a:endParaRPr lang="en-US" i="1" dirty="0" smtClean="0"/>
          </a:p>
          <a:p>
            <a:pPr marL="0" indent="0">
              <a:buNone/>
            </a:pPr>
            <a:endParaRPr lang="en-US" i="1" dirty="0" smtClean="0"/>
          </a:p>
          <a:p>
            <a:pPr marL="0" indent="0">
              <a:buNone/>
            </a:pPr>
            <a:endParaRPr lang="en-US" i="1" dirty="0"/>
          </a:p>
          <a:p>
            <a:pPr marL="0" indent="0">
              <a:buNone/>
            </a:pPr>
            <a:endParaRPr lang="en-US" i="1" dirty="0"/>
          </a:p>
        </p:txBody>
      </p:sp>
      <p:sp>
        <p:nvSpPr>
          <p:cNvPr id="5" name="Content Placeholder 2"/>
          <p:cNvSpPr txBox="1">
            <a:spLocks/>
          </p:cNvSpPr>
          <p:nvPr/>
        </p:nvSpPr>
        <p:spPr>
          <a:xfrm>
            <a:off x="6553200" y="2895600"/>
            <a:ext cx="2133600" cy="3733800"/>
          </a:xfrm>
          <a:prstGeom prst="rect">
            <a:avLst/>
          </a:prstGeom>
        </p:spPr>
        <p:txBody>
          <a:bodyPr vert="horz" lIns="91440" tIns="45720" rIns="91440" bIns="45720" rtlCol="0">
            <a:normAutofit fontScale="5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Phật Thích-ca là Thầy của chúng ta. Ngài diễn nói các kinh Đại thừa làm cho ta nhận thức và tu tập pháp môn này, nên đầu tiên chúng ta phải thỉnh Ngài. Mỗi người phải vận tâm quán tưởng nhớ nghĩ đến ân đức sâu dày ấy của Ngài.</a:t>
            </a:r>
            <a:endParaRPr lang="en-US" i="1" dirty="0"/>
          </a:p>
        </p:txBody>
      </p:sp>
    </p:spTree>
    <p:extLst>
      <p:ext uri="{BB962C8B-B14F-4D97-AF65-F5344CB8AC3E}">
        <p14:creationId xmlns:p14="http://schemas.microsoft.com/office/powerpoint/2010/main" val="4042891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a:t>
            </a:r>
            <a:r>
              <a:rPr lang="en-US" dirty="0" smtClean="0"/>
              <a:t>. </a:t>
            </a:r>
            <a:r>
              <a:rPr lang="en-US" dirty="0" err="1" smtClean="0">
                <a:latin typeface="Calibri" panose="020F0502020204030204" pitchFamily="34" charset="0"/>
                <a:cs typeface="Calibri" panose="020F0502020204030204" pitchFamily="34" charset="0"/>
              </a:rPr>
              <a:t>Phần</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lễ</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thỉnh</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295400"/>
            <a:ext cx="5867400" cy="5334000"/>
          </a:xfrm>
          <a:ln>
            <a:solidFill>
              <a:schemeClr val="accent1"/>
            </a:solidFill>
          </a:ln>
        </p:spPr>
        <p:txBody>
          <a:bodyPr>
            <a:noAutofit/>
          </a:bodyPr>
          <a:lstStyle/>
          <a:p>
            <a:pPr marL="0" indent="0">
              <a:buNone/>
            </a:pPr>
            <a:r>
              <a:rPr lang="vi-VN" sz="2600" b="1" dirty="0" smtClean="0"/>
              <a:t>Nhất tâm phụng thỉnh: Nam-mô quá khứ cửu viễn kiếp trung Định Quang Phật, Quang Viễn Phật, Long Âm Phật đẳng, Ngũ thập tam Phật.</a:t>
            </a:r>
            <a:endParaRPr lang="en-US" sz="2600" b="1" i="1" dirty="0" smtClean="0"/>
          </a:p>
          <a:p>
            <a:pPr marL="0" indent="0">
              <a:buNone/>
            </a:pPr>
            <a:r>
              <a:rPr lang="vi-VN" sz="2600" b="1" i="1" dirty="0" smtClean="0"/>
              <a:t>Tánh tam nghiệp con như hư không </a:t>
            </a:r>
          </a:p>
          <a:p>
            <a:pPr marL="0" indent="0">
              <a:buNone/>
            </a:pPr>
            <a:r>
              <a:rPr lang="vi-VN" sz="2600" b="1" i="1" dirty="0" smtClean="0"/>
              <a:t>Định Quang</a:t>
            </a:r>
            <a:r>
              <a:rPr lang="en-US" sz="2600" b="1" i="1" dirty="0" smtClean="0"/>
              <a:t> </a:t>
            </a:r>
            <a:r>
              <a:rPr lang="vi-VN" sz="2600" b="1" i="1" dirty="0" smtClean="0"/>
              <a:t>Như Lai, Quang Viễn</a:t>
            </a:r>
            <a:r>
              <a:rPr lang="en-US" sz="2600" b="1" i="1" dirty="0" smtClean="0"/>
              <a:t> </a:t>
            </a:r>
            <a:r>
              <a:rPr lang="vi-VN" sz="2600" b="1" i="1" dirty="0" smtClean="0"/>
              <a:t>Như Lai, Long Âm Như Lai đẳng, Ngũ thập tam Như Lai cũng như vậy</a:t>
            </a:r>
          </a:p>
          <a:p>
            <a:pPr marL="0" indent="0">
              <a:buNone/>
            </a:pPr>
            <a:r>
              <a:rPr lang="vi-VN" sz="2600" b="1" i="1" dirty="0" smtClean="0"/>
              <a:t>Chẳng khởi chân tế, vì chúng sinh </a:t>
            </a:r>
          </a:p>
          <a:p>
            <a:pPr marL="0" indent="0">
              <a:buNone/>
            </a:pPr>
            <a:r>
              <a:rPr lang="vi-VN" sz="2600" b="1" i="1" dirty="0" smtClean="0"/>
              <a:t>Cùng đại chúng đến thọ cúng dường.</a:t>
            </a:r>
          </a:p>
          <a:p>
            <a:pPr marL="0" indent="0">
              <a:buNone/>
            </a:pPr>
            <a:endParaRPr lang="en-US" sz="2600" b="1" dirty="0"/>
          </a:p>
        </p:txBody>
      </p:sp>
      <p:sp>
        <p:nvSpPr>
          <p:cNvPr id="4" name="Content Placeholder 2"/>
          <p:cNvSpPr txBox="1">
            <a:spLocks/>
          </p:cNvSpPr>
          <p:nvPr/>
        </p:nvSpPr>
        <p:spPr>
          <a:xfrm>
            <a:off x="6553200" y="1295400"/>
            <a:ext cx="2133600" cy="762000"/>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i="1" dirty="0" err="1" smtClean="0"/>
              <a:t>Thỉnh</a:t>
            </a:r>
            <a:r>
              <a:rPr lang="en-US" i="1" dirty="0" smtClean="0"/>
              <a:t> 3 </a:t>
            </a:r>
            <a:r>
              <a:rPr lang="en-US" i="1" dirty="0" err="1" smtClean="0"/>
              <a:t>lần</a:t>
            </a:r>
            <a:endParaRPr lang="en-US" i="1" dirty="0" smtClean="0"/>
          </a:p>
          <a:p>
            <a:pPr marL="0" indent="0">
              <a:buNone/>
            </a:pPr>
            <a:r>
              <a:rPr lang="en-US" i="1" dirty="0" err="1" smtClean="0"/>
              <a:t>Mỗi</a:t>
            </a:r>
            <a:r>
              <a:rPr lang="en-US" i="1" dirty="0" smtClean="0"/>
              <a:t> </a:t>
            </a:r>
            <a:r>
              <a:rPr lang="en-US" i="1" dirty="0" err="1" smtClean="0"/>
              <a:t>lần</a:t>
            </a:r>
            <a:r>
              <a:rPr lang="en-US" i="1" dirty="0" smtClean="0"/>
              <a:t> 1 </a:t>
            </a:r>
            <a:r>
              <a:rPr lang="en-US" i="1" dirty="0" err="1" smtClean="0"/>
              <a:t>lễ</a:t>
            </a:r>
            <a:endParaRPr lang="en-US" i="1" dirty="0" smtClean="0"/>
          </a:p>
          <a:p>
            <a:pPr marL="0" indent="0">
              <a:buNone/>
            </a:pPr>
            <a:endParaRPr lang="en-US" i="1" dirty="0" smtClean="0"/>
          </a:p>
          <a:p>
            <a:pPr marL="0" indent="0">
              <a:buNone/>
            </a:pPr>
            <a:endParaRPr lang="en-US" i="1" dirty="0"/>
          </a:p>
          <a:p>
            <a:pPr marL="0" indent="0">
              <a:buNone/>
            </a:pPr>
            <a:endParaRPr lang="en-US" i="1" dirty="0"/>
          </a:p>
        </p:txBody>
      </p:sp>
      <p:sp>
        <p:nvSpPr>
          <p:cNvPr id="5" name="Content Placeholder 2"/>
          <p:cNvSpPr txBox="1">
            <a:spLocks/>
          </p:cNvSpPr>
          <p:nvPr/>
        </p:nvSpPr>
        <p:spPr>
          <a:xfrm>
            <a:off x="6553200" y="2895600"/>
            <a:ext cx="2133600" cy="3733800"/>
          </a:xfrm>
          <a:prstGeom prst="rect">
            <a:avLst/>
          </a:prstGeom>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Năm mươi ba vị Phật này lần lượt nối nhau xuất thế trước khi Tỳ- kheo Pháp Tạng xuất gia. Vị Phật thứ năm mươi bốn chính là Phật Thế Tự Tại Vương cũng là Thầy của Pháp Tạng.</a:t>
            </a:r>
            <a:endParaRPr lang="en-US" i="1" dirty="0"/>
          </a:p>
        </p:txBody>
      </p:sp>
    </p:spTree>
    <p:extLst>
      <p:ext uri="{BB962C8B-B14F-4D97-AF65-F5344CB8AC3E}">
        <p14:creationId xmlns:p14="http://schemas.microsoft.com/office/powerpoint/2010/main" val="27957378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a:t>
            </a:r>
            <a:r>
              <a:rPr lang="en-US" dirty="0" smtClean="0"/>
              <a:t>. </a:t>
            </a:r>
            <a:r>
              <a:rPr lang="en-US" dirty="0" err="1" smtClean="0">
                <a:latin typeface="Calibri" panose="020F0502020204030204" pitchFamily="34" charset="0"/>
                <a:cs typeface="Calibri" panose="020F0502020204030204" pitchFamily="34" charset="0"/>
              </a:rPr>
              <a:t>Phần</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lễ</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thỉnh</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295400"/>
            <a:ext cx="5867400" cy="5334000"/>
          </a:xfrm>
          <a:ln>
            <a:solidFill>
              <a:schemeClr val="accent1"/>
            </a:solidFill>
          </a:ln>
        </p:spPr>
        <p:txBody>
          <a:bodyPr>
            <a:noAutofit/>
          </a:bodyPr>
          <a:lstStyle/>
          <a:p>
            <a:pPr marL="0" indent="0">
              <a:buNone/>
            </a:pPr>
            <a:r>
              <a:rPr lang="vi-VN" sz="2800" b="1" dirty="0" smtClean="0"/>
              <a:t>Nhất tâm phụng thỉnh: Nam-mô quá khứ cửu diệt Thế Tự Tại Vương Phật.</a:t>
            </a:r>
            <a:endParaRPr lang="en-US" sz="2800" b="1" i="1" dirty="0" smtClean="0"/>
          </a:p>
          <a:p>
            <a:pPr marL="0" indent="0">
              <a:buNone/>
            </a:pPr>
            <a:r>
              <a:rPr lang="vi-VN" sz="2800" b="1" i="1" dirty="0" smtClean="0"/>
              <a:t>Tánh tam nghiệp con như hư không </a:t>
            </a:r>
          </a:p>
          <a:p>
            <a:pPr marL="0" indent="0">
              <a:buNone/>
            </a:pPr>
            <a:r>
              <a:rPr lang="vi-VN" sz="2800" b="1" i="1" dirty="0" smtClean="0"/>
              <a:t>Thế Tự Tại Vương Như Lai cũng như vậy</a:t>
            </a:r>
          </a:p>
          <a:p>
            <a:pPr marL="0" indent="0">
              <a:buNone/>
            </a:pPr>
            <a:r>
              <a:rPr lang="vi-VN" sz="2800" b="1" i="1" dirty="0" smtClean="0"/>
              <a:t>Chẳng khởi chân tế, vì chúng sinh </a:t>
            </a:r>
          </a:p>
          <a:p>
            <a:pPr marL="0" indent="0">
              <a:buNone/>
            </a:pPr>
            <a:r>
              <a:rPr lang="vi-VN" sz="2800" b="1" i="1" dirty="0" smtClean="0"/>
              <a:t>Cùng đại chúng đến thọ cúng dường.</a:t>
            </a:r>
          </a:p>
          <a:p>
            <a:pPr marL="0" indent="0">
              <a:buNone/>
            </a:pPr>
            <a:endParaRPr lang="en-US" sz="2800" b="1" dirty="0"/>
          </a:p>
        </p:txBody>
      </p:sp>
      <p:sp>
        <p:nvSpPr>
          <p:cNvPr id="4" name="Content Placeholder 2"/>
          <p:cNvSpPr txBox="1">
            <a:spLocks/>
          </p:cNvSpPr>
          <p:nvPr/>
        </p:nvSpPr>
        <p:spPr>
          <a:xfrm>
            <a:off x="6553200" y="1295400"/>
            <a:ext cx="2133600" cy="762000"/>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i="1" dirty="0" err="1" smtClean="0"/>
              <a:t>Thỉnh</a:t>
            </a:r>
            <a:r>
              <a:rPr lang="en-US" i="1" dirty="0" smtClean="0"/>
              <a:t> 3 </a:t>
            </a:r>
            <a:r>
              <a:rPr lang="en-US" i="1" dirty="0" err="1" smtClean="0"/>
              <a:t>lần</a:t>
            </a:r>
            <a:endParaRPr lang="en-US" i="1" dirty="0" smtClean="0"/>
          </a:p>
          <a:p>
            <a:pPr marL="0" indent="0">
              <a:buNone/>
            </a:pPr>
            <a:r>
              <a:rPr lang="en-US" i="1" dirty="0" err="1" smtClean="0"/>
              <a:t>Mỗi</a:t>
            </a:r>
            <a:r>
              <a:rPr lang="en-US" i="1" dirty="0" smtClean="0"/>
              <a:t> </a:t>
            </a:r>
            <a:r>
              <a:rPr lang="en-US" i="1" dirty="0" err="1" smtClean="0"/>
              <a:t>lần</a:t>
            </a:r>
            <a:r>
              <a:rPr lang="en-US" i="1" dirty="0" smtClean="0"/>
              <a:t> 1 </a:t>
            </a:r>
            <a:r>
              <a:rPr lang="en-US" i="1" dirty="0" err="1" smtClean="0"/>
              <a:t>lễ</a:t>
            </a:r>
            <a:endParaRPr lang="en-US" i="1" dirty="0" smtClean="0"/>
          </a:p>
          <a:p>
            <a:pPr marL="0" indent="0">
              <a:buNone/>
            </a:pPr>
            <a:endParaRPr lang="en-US" i="1" dirty="0" smtClean="0"/>
          </a:p>
          <a:p>
            <a:pPr marL="0" indent="0">
              <a:buNone/>
            </a:pPr>
            <a:endParaRPr lang="en-US" i="1" dirty="0"/>
          </a:p>
          <a:p>
            <a:pPr marL="0" indent="0">
              <a:buNone/>
            </a:pPr>
            <a:endParaRPr lang="en-US" i="1" dirty="0"/>
          </a:p>
        </p:txBody>
      </p:sp>
      <p:sp>
        <p:nvSpPr>
          <p:cNvPr id="5" name="Content Placeholder 2"/>
          <p:cNvSpPr txBox="1">
            <a:spLocks/>
          </p:cNvSpPr>
          <p:nvPr/>
        </p:nvSpPr>
        <p:spPr>
          <a:xfrm>
            <a:off x="6553200" y="2667000"/>
            <a:ext cx="2133600" cy="3962400"/>
          </a:xfrm>
          <a:prstGeom prst="rect">
            <a:avLst/>
          </a:prstGeom>
        </p:spPr>
        <p:txBody>
          <a:bodyPr vert="horz" lIns="91440" tIns="45720" rIns="91440" bIns="45720" rtlCol="0">
            <a:normAutofit fontScale="5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Thế Tự Tại Vương là Thầy của Pháp Tạng. Tỳ-kheo Pháp Tạng phát bốn mươi tám lời nguyện ngay trong Pháp hội của Phật này. </a:t>
            </a:r>
            <a:endParaRPr lang="en-US" i="1" dirty="0" smtClean="0"/>
          </a:p>
          <a:p>
            <a:pPr marL="0" indent="0">
              <a:buNone/>
            </a:pPr>
            <a:endParaRPr lang="en-US" i="1" dirty="0"/>
          </a:p>
          <a:p>
            <a:pPr marL="0" indent="0">
              <a:buNone/>
            </a:pPr>
            <a:r>
              <a:rPr lang="vi-VN" i="1" dirty="0" smtClean="0"/>
              <a:t>Đức Phật này cùng năm mươi ba vị Phật trước đồng diễn nói kinh Vô Lượng Thọ.</a:t>
            </a:r>
            <a:endParaRPr lang="en-US" i="1" dirty="0"/>
          </a:p>
        </p:txBody>
      </p:sp>
    </p:spTree>
    <p:extLst>
      <p:ext uri="{BB962C8B-B14F-4D97-AF65-F5344CB8AC3E}">
        <p14:creationId xmlns:p14="http://schemas.microsoft.com/office/powerpoint/2010/main" val="7606152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a:t>
            </a:r>
            <a:r>
              <a:rPr lang="en-US" dirty="0" smtClean="0"/>
              <a:t>. </a:t>
            </a:r>
            <a:r>
              <a:rPr lang="en-US" dirty="0" err="1" smtClean="0">
                <a:latin typeface="Calibri" panose="020F0502020204030204" pitchFamily="34" charset="0"/>
                <a:cs typeface="Calibri" panose="020F0502020204030204" pitchFamily="34" charset="0"/>
              </a:rPr>
              <a:t>Phần</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lễ</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thỉnh</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295400"/>
            <a:ext cx="6096000" cy="5334000"/>
          </a:xfrm>
          <a:ln>
            <a:solidFill>
              <a:schemeClr val="accent1"/>
            </a:solidFill>
          </a:ln>
        </p:spPr>
        <p:txBody>
          <a:bodyPr>
            <a:noAutofit/>
          </a:bodyPr>
          <a:lstStyle/>
          <a:p>
            <a:pPr marL="0" indent="0">
              <a:buNone/>
            </a:pPr>
            <a:r>
              <a:rPr lang="vi-VN" sz="2800" b="1" dirty="0" smtClean="0"/>
              <a:t>Nhất tâm phụng thỉnh: Nam-mô Thập phương hiện tại Bất động Phật đẳng, tận thập phương hà sa Tịnh độ nhất thiết Chư Phật.</a:t>
            </a:r>
            <a:endParaRPr lang="en-US" sz="2800" b="1" i="1" dirty="0" smtClean="0"/>
          </a:p>
          <a:p>
            <a:pPr marL="0" indent="0">
              <a:buNone/>
            </a:pPr>
            <a:r>
              <a:rPr lang="vi-VN" sz="2800" b="1" i="1" dirty="0" smtClean="0"/>
              <a:t>Tánh tam nghiệp con như hư không </a:t>
            </a:r>
          </a:p>
          <a:p>
            <a:pPr marL="0" indent="0">
              <a:buNone/>
            </a:pPr>
            <a:r>
              <a:rPr lang="vi-VN" sz="2800" b="1" i="1" dirty="0" smtClean="0"/>
              <a:t>Mười phương Chư Phật cũng như vậy</a:t>
            </a:r>
          </a:p>
          <a:p>
            <a:pPr marL="0" indent="0">
              <a:buNone/>
            </a:pPr>
            <a:r>
              <a:rPr lang="vi-VN" sz="2800" b="1" i="1" dirty="0" smtClean="0"/>
              <a:t>Chẳng khởi chân tế, vì chúng sinh </a:t>
            </a:r>
          </a:p>
          <a:p>
            <a:pPr marL="0" indent="0">
              <a:buNone/>
            </a:pPr>
            <a:r>
              <a:rPr lang="vi-VN" sz="2800" b="1" i="1" dirty="0" smtClean="0"/>
              <a:t>Cùng đại chúng đến thọ cúng dường.</a:t>
            </a:r>
          </a:p>
          <a:p>
            <a:pPr marL="0" indent="0">
              <a:buNone/>
            </a:pPr>
            <a:endParaRPr lang="en-US" sz="2800" b="1" dirty="0"/>
          </a:p>
        </p:txBody>
      </p:sp>
      <p:sp>
        <p:nvSpPr>
          <p:cNvPr id="4" name="Content Placeholder 2"/>
          <p:cNvSpPr txBox="1">
            <a:spLocks/>
          </p:cNvSpPr>
          <p:nvPr/>
        </p:nvSpPr>
        <p:spPr>
          <a:xfrm>
            <a:off x="6781800" y="1305464"/>
            <a:ext cx="2133600" cy="762000"/>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i="1" dirty="0" err="1" smtClean="0"/>
              <a:t>Thỉnh</a:t>
            </a:r>
            <a:r>
              <a:rPr lang="en-US" i="1" dirty="0" smtClean="0"/>
              <a:t> 3 </a:t>
            </a:r>
            <a:r>
              <a:rPr lang="en-US" i="1" dirty="0" err="1" smtClean="0"/>
              <a:t>lần</a:t>
            </a:r>
            <a:endParaRPr lang="en-US" i="1" dirty="0" smtClean="0"/>
          </a:p>
          <a:p>
            <a:pPr marL="0" indent="0">
              <a:buNone/>
            </a:pPr>
            <a:r>
              <a:rPr lang="en-US" i="1" dirty="0" err="1" smtClean="0"/>
              <a:t>Mỗi</a:t>
            </a:r>
            <a:r>
              <a:rPr lang="en-US" i="1" dirty="0" smtClean="0"/>
              <a:t> </a:t>
            </a:r>
            <a:r>
              <a:rPr lang="en-US" i="1" dirty="0" err="1" smtClean="0"/>
              <a:t>lần</a:t>
            </a:r>
            <a:r>
              <a:rPr lang="en-US" i="1" dirty="0" smtClean="0"/>
              <a:t> 1 </a:t>
            </a:r>
            <a:r>
              <a:rPr lang="en-US" i="1" dirty="0" err="1" smtClean="0"/>
              <a:t>lễ</a:t>
            </a:r>
            <a:endParaRPr lang="en-US" i="1" dirty="0" smtClean="0"/>
          </a:p>
          <a:p>
            <a:pPr marL="0" indent="0">
              <a:buNone/>
            </a:pPr>
            <a:endParaRPr lang="en-US" i="1" dirty="0" smtClean="0"/>
          </a:p>
          <a:p>
            <a:pPr marL="0" indent="0">
              <a:buNone/>
            </a:pPr>
            <a:endParaRPr lang="en-US" i="1" dirty="0"/>
          </a:p>
          <a:p>
            <a:pPr marL="0" indent="0">
              <a:buNone/>
            </a:pPr>
            <a:endParaRPr lang="en-US" i="1" dirty="0"/>
          </a:p>
        </p:txBody>
      </p:sp>
      <p:sp>
        <p:nvSpPr>
          <p:cNvPr id="5" name="Content Placeholder 2"/>
          <p:cNvSpPr txBox="1">
            <a:spLocks/>
          </p:cNvSpPr>
          <p:nvPr/>
        </p:nvSpPr>
        <p:spPr>
          <a:xfrm>
            <a:off x="6781800" y="2362200"/>
            <a:ext cx="2133600" cy="4191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sz="1600" i="1" dirty="0" smtClean="0"/>
              <a:t>Chư Phật trong khắp mười phương này đều dùng tướng lưỡi rộng dài che khắp Đại Thiên, xưng tán Cực lạc. Cho nên chúng ta phải thỉnh vì cầu Phật hộ niệm. Các Ngài đều cùng diễn nói kinh Xưng Tán Tịnh độ này. Lúc thỉnh chúng ta phải quán tưởng Chư Phật khắp mười phương ấy cùng quang lâm Đạo tràng.</a:t>
            </a:r>
            <a:endParaRPr lang="en-US" sz="1600" i="1" dirty="0"/>
          </a:p>
        </p:txBody>
      </p:sp>
    </p:spTree>
    <p:extLst>
      <p:ext uri="{BB962C8B-B14F-4D97-AF65-F5344CB8AC3E}">
        <p14:creationId xmlns:p14="http://schemas.microsoft.com/office/powerpoint/2010/main" val="3175029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1.Làm </a:t>
            </a:r>
            <a:r>
              <a:rPr lang="en-US" dirty="0" err="1"/>
              <a:t>trang</a:t>
            </a:r>
            <a:r>
              <a:rPr lang="en-US" dirty="0"/>
              <a:t> </a:t>
            </a:r>
            <a:r>
              <a:rPr lang="en-US" dirty="0" err="1"/>
              <a:t>nghiêm</a:t>
            </a:r>
            <a:r>
              <a:rPr lang="en-US" dirty="0"/>
              <a:t> Thanh </a:t>
            </a:r>
            <a:r>
              <a:rPr lang="en-US" dirty="0" err="1"/>
              <a:t>tịnh</a:t>
            </a:r>
            <a:r>
              <a:rPr lang="en-US" dirty="0"/>
              <a:t> </a:t>
            </a:r>
            <a:r>
              <a:rPr lang="en-US" dirty="0" err="1"/>
              <a:t>đạo</a:t>
            </a:r>
            <a:r>
              <a:rPr lang="en-US" dirty="0"/>
              <a:t> </a:t>
            </a:r>
            <a:r>
              <a:rPr lang="en-US" dirty="0" err="1" smtClean="0"/>
              <a:t>tràng</a:t>
            </a:r>
            <a:endParaRPr lang="en-US" dirty="0"/>
          </a:p>
        </p:txBody>
      </p:sp>
      <p:sp>
        <p:nvSpPr>
          <p:cNvPr id="3" name="Content Placeholder 2"/>
          <p:cNvSpPr>
            <a:spLocks noGrp="1"/>
          </p:cNvSpPr>
          <p:nvPr>
            <p:ph idx="1"/>
          </p:nvPr>
        </p:nvSpPr>
        <p:spPr/>
        <p:txBody>
          <a:bodyPr>
            <a:noAutofit/>
          </a:bodyPr>
          <a:lstStyle/>
          <a:p>
            <a:pPr marL="0" indent="0">
              <a:buNone/>
            </a:pPr>
            <a:r>
              <a:rPr lang="vi-VN" sz="1600" i="1" dirty="0"/>
              <a:t>Phải chọn một ngôi nhà thật yên tĩnh, trước hết bỏ nền đất </a:t>
            </a:r>
            <a:r>
              <a:rPr lang="en-US" sz="2000" i="1" dirty="0" err="1" smtClean="0"/>
              <a:t>cũ</a:t>
            </a:r>
            <a:r>
              <a:rPr lang="vi-VN" sz="1600" i="1" dirty="0" smtClean="0"/>
              <a:t> </a:t>
            </a:r>
            <a:r>
              <a:rPr lang="vi-VN" sz="1600" i="1" dirty="0"/>
              <a:t>ấy đi, sau đó đến một nơi sạch sẽ nào đó lấy lại đất mới thay vào, nhưng phải là đất không có sỏi đá, và đất ấy trước đây chưa từng bị dơ uế. Dùng các thứ dầu thơm hòa trộn với đất để làm cho </a:t>
            </a:r>
            <a:r>
              <a:rPr lang="en-US" sz="2000" i="1" dirty="0" err="1" smtClean="0"/>
              <a:t>nó</a:t>
            </a:r>
            <a:r>
              <a:rPr lang="vi-VN" sz="1600" i="1" dirty="0" smtClean="0"/>
              <a:t> </a:t>
            </a:r>
            <a:r>
              <a:rPr lang="vi-VN" sz="1600" i="1" dirty="0"/>
              <a:t>cực kỳ Thanh tịnh, kế đến treo một bảo cái mới ngay trên đất đó. Trong bảo cái đó lại treo những lá phan ngũ sắc và treo khắp nhà những thứ tơ luạ phan hoa. Chọn nơi trang nghiêm nhất an trí tượng Phật ở hướng Tây quay </a:t>
            </a:r>
            <a:r>
              <a:rPr lang="en-US" sz="2000" i="1" dirty="0" err="1" smtClean="0"/>
              <a:t>mặt</a:t>
            </a:r>
            <a:r>
              <a:rPr lang="en-US" sz="2000" i="1" dirty="0" smtClean="0"/>
              <a:t> </a:t>
            </a:r>
            <a:r>
              <a:rPr lang="vi-VN" sz="1600" i="1" dirty="0" smtClean="0"/>
              <a:t>về </a:t>
            </a:r>
            <a:r>
              <a:rPr lang="vi-VN" sz="1600" i="1" dirty="0"/>
              <a:t>hướng Đông, Quán Âm Thế Chí đứng hầu hai bên. Trước tượng bày những thứ hoa thơm đẹp cùng hoa sen v.v… Nếu an trí được chín tượng vãng sinh càng tốt, nếu không có đủ cũng không ngại gì. Tùy khả năng của mình mà trang hoàng những thứ khác sao cho thật trang nghiêm. Kế đến dùng chiếu hoặc nệm trải khắp nền đất. Hành giả phải mặc y phục sạch, mới. Nếu không có đồ mới, thì cần phải giặt giũ thật sạch, tắm rửa sạch sẽ, mặc y phục sạch, mới được vào Đạo tràng. Khi vào, nên đi hai lối ở hai bên. Giày dép phải để ngay ngắn, không để bừa bãi. Khi đại tiểu tiện phải thay áo cũ. Xong việc phải rửa ráy thật sạch, mặc lại y phục sạch, ngày nào cũng phải làm đúng như vậy. Phải thành tâm đem tất cả phẩm vật của mình cúng dường Tam bảo, nếu không thật tâm cúng, thì phương pháp hành trì không chí tâm, do đó tất không có cảm ứng. Như mình không có phẩm vật cúng dường, thì mới tìm cầu nơi người khác (Như mình không có, lại mua sắm không được, thiếu phẩm vật cúng dường cũng không hề chi). Một đạo tràng nhiều nhất là mười người trở lại, không được nhiều hơn, mỗi tháng phải ăn chay sáu ngày.</a:t>
            </a:r>
            <a:endParaRPr lang="en-US" sz="1600" i="1" dirty="0"/>
          </a:p>
        </p:txBody>
      </p:sp>
    </p:spTree>
    <p:extLst>
      <p:ext uri="{BB962C8B-B14F-4D97-AF65-F5344CB8AC3E}">
        <p14:creationId xmlns:p14="http://schemas.microsoft.com/office/powerpoint/2010/main" val="41933649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a:t>
            </a:r>
            <a:r>
              <a:rPr lang="en-US" dirty="0" smtClean="0"/>
              <a:t>. </a:t>
            </a:r>
            <a:r>
              <a:rPr lang="en-US" dirty="0" err="1" smtClean="0">
                <a:latin typeface="Calibri" panose="020F0502020204030204" pitchFamily="34" charset="0"/>
                <a:cs typeface="Calibri" panose="020F0502020204030204" pitchFamily="34" charset="0"/>
              </a:rPr>
              <a:t>Phần</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lễ</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thỉnh</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304800" y="1295400"/>
            <a:ext cx="6477000" cy="5334000"/>
          </a:xfrm>
          <a:ln>
            <a:solidFill>
              <a:schemeClr val="accent1"/>
            </a:solidFill>
          </a:ln>
        </p:spPr>
        <p:txBody>
          <a:bodyPr>
            <a:noAutofit/>
          </a:bodyPr>
          <a:lstStyle/>
          <a:p>
            <a:pPr marL="0" indent="0">
              <a:buNone/>
            </a:pPr>
            <a:r>
              <a:rPr lang="vi-VN" sz="2800" b="1" dirty="0" smtClean="0"/>
              <a:t>Nhất tâm phụng thỉnh: Nam-mô Vãng thế thất Phật, vị lai hiền kiếp thiên Phật, tam thế nhất thiết Chư Phật.</a:t>
            </a:r>
          </a:p>
          <a:p>
            <a:pPr marL="0" indent="0">
              <a:buNone/>
            </a:pPr>
            <a:r>
              <a:rPr lang="vi-VN" sz="2800" b="1" dirty="0" smtClean="0"/>
              <a:t>Nhất tâm phụng thỉnh: Nam-mô Cực lạc thế giới A-di-đà Phật.</a:t>
            </a:r>
          </a:p>
          <a:p>
            <a:pPr marL="0" indent="0">
              <a:buNone/>
            </a:pPr>
            <a:r>
              <a:rPr lang="vi-VN" sz="2800" b="1" i="1" dirty="0" smtClean="0"/>
              <a:t>Tánh tam nghiệp con như hư không </a:t>
            </a:r>
          </a:p>
          <a:p>
            <a:pPr marL="0" indent="0">
              <a:buNone/>
            </a:pPr>
            <a:r>
              <a:rPr lang="vi-VN" sz="2800" b="1" i="1" dirty="0" smtClean="0"/>
              <a:t>Mười phương Chư Phật cũng như vậy</a:t>
            </a:r>
          </a:p>
          <a:p>
            <a:pPr marL="0" indent="0">
              <a:buNone/>
            </a:pPr>
            <a:r>
              <a:rPr lang="vi-VN" sz="2800" b="1" i="1" dirty="0" smtClean="0"/>
              <a:t>Chẳng khởi chân tế, vì chúng sinh </a:t>
            </a:r>
          </a:p>
          <a:p>
            <a:pPr marL="0" indent="0">
              <a:buNone/>
            </a:pPr>
            <a:r>
              <a:rPr lang="vi-VN" sz="2800" b="1" i="1" dirty="0" smtClean="0"/>
              <a:t>Cùng đại chúng đến thọ cúng dường.</a:t>
            </a:r>
          </a:p>
          <a:p>
            <a:pPr marL="0" indent="0">
              <a:buNone/>
            </a:pPr>
            <a:endParaRPr lang="en-US" sz="2800" b="1" dirty="0"/>
          </a:p>
        </p:txBody>
      </p:sp>
      <p:sp>
        <p:nvSpPr>
          <p:cNvPr id="4" name="Content Placeholder 2"/>
          <p:cNvSpPr txBox="1">
            <a:spLocks/>
          </p:cNvSpPr>
          <p:nvPr/>
        </p:nvSpPr>
        <p:spPr>
          <a:xfrm>
            <a:off x="6781800" y="1305464"/>
            <a:ext cx="2133600" cy="762000"/>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i="1" dirty="0" err="1" smtClean="0"/>
              <a:t>Thỉnh</a:t>
            </a:r>
            <a:r>
              <a:rPr lang="en-US" i="1" dirty="0" smtClean="0"/>
              <a:t> 3 </a:t>
            </a:r>
            <a:r>
              <a:rPr lang="en-US" i="1" dirty="0" err="1" smtClean="0"/>
              <a:t>lần</a:t>
            </a:r>
            <a:endParaRPr lang="en-US" i="1" dirty="0" smtClean="0"/>
          </a:p>
          <a:p>
            <a:pPr marL="0" indent="0">
              <a:buNone/>
            </a:pPr>
            <a:r>
              <a:rPr lang="en-US" i="1" dirty="0" err="1" smtClean="0"/>
              <a:t>Mỗi</a:t>
            </a:r>
            <a:r>
              <a:rPr lang="en-US" i="1" dirty="0" smtClean="0"/>
              <a:t> </a:t>
            </a:r>
            <a:r>
              <a:rPr lang="en-US" i="1" dirty="0" err="1" smtClean="0"/>
              <a:t>lần</a:t>
            </a:r>
            <a:r>
              <a:rPr lang="en-US" i="1" dirty="0" smtClean="0"/>
              <a:t> 1 </a:t>
            </a:r>
            <a:r>
              <a:rPr lang="en-US" i="1" dirty="0" err="1" smtClean="0"/>
              <a:t>lễ</a:t>
            </a:r>
            <a:endParaRPr lang="en-US" i="1" dirty="0" smtClean="0"/>
          </a:p>
          <a:p>
            <a:pPr marL="0" indent="0">
              <a:buNone/>
            </a:pPr>
            <a:endParaRPr lang="en-US" i="1" dirty="0" smtClean="0"/>
          </a:p>
          <a:p>
            <a:pPr marL="0" indent="0">
              <a:buNone/>
            </a:pPr>
            <a:endParaRPr lang="en-US" i="1" dirty="0"/>
          </a:p>
          <a:p>
            <a:pPr marL="0" indent="0">
              <a:buNone/>
            </a:pPr>
            <a:endParaRPr lang="en-US" i="1" dirty="0"/>
          </a:p>
        </p:txBody>
      </p:sp>
      <p:sp>
        <p:nvSpPr>
          <p:cNvPr id="5" name="Content Placeholder 2"/>
          <p:cNvSpPr txBox="1">
            <a:spLocks/>
          </p:cNvSpPr>
          <p:nvPr/>
        </p:nvSpPr>
        <p:spPr>
          <a:xfrm>
            <a:off x="6777487" y="2053087"/>
            <a:ext cx="2133600" cy="4191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sz="1400" i="1" dirty="0" smtClean="0"/>
              <a:t>Di-đà là vị Phật đứng đầu trong những vị phát nguyện nhiếp thủ chúng sinh. Chúng ta cần quán tưởng Ngài thống lãnh vô biên quyến thuộc quang lâm đến Đạo tràng, nhiếp thọ hộ niệm chúng ta. Mỗi chúng ta chí thành khẩn thiết cầu thỉnh ba lần, thì nhất định Ngài đến. Ngài ngồi ngay giữa Đạo tràng, còn Chư Phật và Bồ-tát khác đều là những vị chứng minh. Đổi bài kệ quán tưởng giống như đoạn trước. Ngài là vị Phật được thỉnh sau cùng. Nghi thức thỉnh Phật này rút từ Phổ Hiền Sám pháp.</a:t>
            </a:r>
            <a:endParaRPr lang="en-US" sz="1400" i="1" dirty="0"/>
          </a:p>
        </p:txBody>
      </p:sp>
    </p:spTree>
    <p:extLst>
      <p:ext uri="{BB962C8B-B14F-4D97-AF65-F5344CB8AC3E}">
        <p14:creationId xmlns:p14="http://schemas.microsoft.com/office/powerpoint/2010/main" val="20491051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a:t>
            </a:r>
            <a:r>
              <a:rPr lang="en-US" dirty="0" smtClean="0"/>
              <a:t>. </a:t>
            </a:r>
            <a:r>
              <a:rPr lang="en-US" dirty="0" err="1" smtClean="0">
                <a:latin typeface="Calibri" panose="020F0502020204030204" pitchFamily="34" charset="0"/>
                <a:cs typeface="Calibri" panose="020F0502020204030204" pitchFamily="34" charset="0"/>
              </a:rPr>
              <a:t>Phần</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lễ</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thỉnh</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52400" y="1223512"/>
            <a:ext cx="6629400" cy="5558287"/>
          </a:xfrm>
          <a:ln>
            <a:solidFill>
              <a:schemeClr val="accent1"/>
            </a:solidFill>
          </a:ln>
        </p:spPr>
        <p:txBody>
          <a:bodyPr>
            <a:noAutofit/>
          </a:bodyPr>
          <a:lstStyle/>
          <a:p>
            <a:pPr marL="0" indent="0">
              <a:buNone/>
            </a:pPr>
            <a:r>
              <a:rPr lang="vi-VN" sz="2800" b="1" dirty="0" smtClean="0"/>
              <a:t>Nhất tâm phụng thỉnh: Nam-mô Đại thừa tứ thập bát nguyện Vô Lượng Thọ kinh, Xưng Tán kinh đẳng, cập bỉ Tịnh độ, Sở hữu kinh pháp, thập phương nhất thiết tôn kinh, thập nhị bộ chân tịnh pháp bảo. </a:t>
            </a:r>
            <a:endParaRPr lang="en-US" sz="2800" b="1" dirty="0" smtClean="0"/>
          </a:p>
          <a:p>
            <a:pPr marL="0" indent="0">
              <a:buNone/>
            </a:pPr>
            <a:r>
              <a:rPr lang="vi-VN" sz="2800" b="1" i="1" dirty="0" smtClean="0"/>
              <a:t>Pháp tánh rỗng rang không thấy được</a:t>
            </a:r>
          </a:p>
          <a:p>
            <a:pPr marL="0" indent="0">
              <a:buNone/>
            </a:pPr>
            <a:r>
              <a:rPr lang="vi-VN" sz="2800" b="1" i="1" dirty="0" smtClean="0"/>
              <a:t>Pháp bảo hai nơi chẳng nghĩ bàn</a:t>
            </a:r>
          </a:p>
          <a:p>
            <a:pPr marL="0" indent="0">
              <a:buNone/>
            </a:pPr>
            <a:r>
              <a:rPr lang="vi-VN" sz="2800" b="1" i="1" dirty="0" smtClean="0"/>
              <a:t>Con dùng tam nghiệp như pháp thỉnh </a:t>
            </a:r>
          </a:p>
          <a:p>
            <a:pPr marL="0" indent="0">
              <a:buNone/>
            </a:pPr>
            <a:r>
              <a:rPr lang="vi-VN" sz="2800" b="1" i="1" dirty="0" smtClean="0"/>
              <a:t>Tức thời cùng hiện, nhận cúng dường.</a:t>
            </a:r>
          </a:p>
          <a:p>
            <a:pPr marL="0" indent="0">
              <a:buNone/>
            </a:pPr>
            <a:endParaRPr lang="en-US" sz="2800" b="1" dirty="0"/>
          </a:p>
        </p:txBody>
      </p:sp>
      <p:sp>
        <p:nvSpPr>
          <p:cNvPr id="4" name="Content Placeholder 2"/>
          <p:cNvSpPr txBox="1">
            <a:spLocks/>
          </p:cNvSpPr>
          <p:nvPr/>
        </p:nvSpPr>
        <p:spPr>
          <a:xfrm>
            <a:off x="6781800" y="1305464"/>
            <a:ext cx="2133600" cy="762000"/>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i="1" dirty="0" err="1" smtClean="0"/>
              <a:t>Thỉnh</a:t>
            </a:r>
            <a:r>
              <a:rPr lang="en-US" i="1" dirty="0" smtClean="0"/>
              <a:t> 3 </a:t>
            </a:r>
            <a:r>
              <a:rPr lang="en-US" i="1" dirty="0" err="1" smtClean="0"/>
              <a:t>lần</a:t>
            </a:r>
            <a:endParaRPr lang="en-US" i="1" dirty="0" smtClean="0"/>
          </a:p>
          <a:p>
            <a:pPr marL="0" indent="0">
              <a:buNone/>
            </a:pPr>
            <a:r>
              <a:rPr lang="en-US" i="1" dirty="0" err="1" smtClean="0"/>
              <a:t>Mỗi</a:t>
            </a:r>
            <a:r>
              <a:rPr lang="en-US" i="1" dirty="0" smtClean="0"/>
              <a:t> </a:t>
            </a:r>
            <a:r>
              <a:rPr lang="en-US" i="1" dirty="0" err="1" smtClean="0"/>
              <a:t>lần</a:t>
            </a:r>
            <a:r>
              <a:rPr lang="en-US" i="1" dirty="0" smtClean="0"/>
              <a:t> 1 </a:t>
            </a:r>
            <a:r>
              <a:rPr lang="en-US" i="1" dirty="0" err="1" smtClean="0"/>
              <a:t>lễ</a:t>
            </a:r>
            <a:endParaRPr lang="en-US" i="1" dirty="0" smtClean="0"/>
          </a:p>
          <a:p>
            <a:pPr marL="0" indent="0">
              <a:buNone/>
            </a:pPr>
            <a:endParaRPr lang="en-US" i="1" dirty="0" smtClean="0"/>
          </a:p>
          <a:p>
            <a:pPr marL="0" indent="0">
              <a:buNone/>
            </a:pPr>
            <a:endParaRPr lang="en-US" i="1" dirty="0"/>
          </a:p>
          <a:p>
            <a:pPr marL="0" indent="0">
              <a:buNone/>
            </a:pPr>
            <a:endParaRPr lang="en-US" i="1" dirty="0"/>
          </a:p>
        </p:txBody>
      </p:sp>
      <p:sp>
        <p:nvSpPr>
          <p:cNvPr id="5" name="Content Placeholder 2"/>
          <p:cNvSpPr txBox="1">
            <a:spLocks/>
          </p:cNvSpPr>
          <p:nvPr/>
        </p:nvSpPr>
        <p:spPr>
          <a:xfrm>
            <a:off x="6777486" y="1981200"/>
            <a:ext cx="2214113" cy="457631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sz="1600" i="1" dirty="0" smtClean="0"/>
              <a:t>Phải quán tưởng pháp bảo của cả hai nơi: Đó là pháp bảo trong mười phương và pháp bảo của Tịnh độ. Lúc quán tưởng pháp bảo của Tịnh độ, phải quán tưởng khắp Chư Phật, Bồ-tát, nước, chim, nhạc, cây báu đều diễn thuyết diệu pháp. Tùy tâm tưởng thỉnh cầu của ta mà tất cả những thứ ấy đều hiện đủ trong Đạo tràng, làm cho Đạo tràng của ta giống hệt cõi Tịnh độ ấy. </a:t>
            </a:r>
            <a:endParaRPr lang="en-US" sz="1600" i="1" dirty="0"/>
          </a:p>
        </p:txBody>
      </p:sp>
    </p:spTree>
    <p:extLst>
      <p:ext uri="{BB962C8B-B14F-4D97-AF65-F5344CB8AC3E}">
        <p14:creationId xmlns:p14="http://schemas.microsoft.com/office/powerpoint/2010/main" val="3627690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a:t>
            </a:r>
            <a:r>
              <a:rPr lang="en-US" dirty="0" smtClean="0"/>
              <a:t>. </a:t>
            </a:r>
            <a:r>
              <a:rPr lang="en-US" dirty="0" err="1" smtClean="0">
                <a:latin typeface="Calibri" panose="020F0502020204030204" pitchFamily="34" charset="0"/>
                <a:cs typeface="Calibri" panose="020F0502020204030204" pitchFamily="34" charset="0"/>
              </a:rPr>
              <a:t>Phần</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lễ</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thỉnh</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52400" y="1223513"/>
            <a:ext cx="6629400" cy="5334000"/>
          </a:xfrm>
          <a:ln>
            <a:solidFill>
              <a:schemeClr val="accent1"/>
            </a:solidFill>
          </a:ln>
        </p:spPr>
        <p:txBody>
          <a:bodyPr>
            <a:noAutofit/>
          </a:bodyPr>
          <a:lstStyle/>
          <a:p>
            <a:pPr marL="0" indent="0">
              <a:buNone/>
            </a:pPr>
            <a:r>
              <a:rPr lang="vi-VN" sz="2800" b="1" dirty="0" smtClean="0"/>
              <a:t>Nhất tâm phụng thỉnh: Nam-mô Văn-thù-sư-lợi Bồ-tát, Phổ Hiền Bồ-tát, Vô Năng Thắng Bồ-tát, Bất Hưu Tức Bồ-tát đẳng, nhất thiết Bồ-tát Ma-ha-tát.</a:t>
            </a:r>
            <a:endParaRPr lang="en-US" sz="2800" b="1" dirty="0" smtClean="0"/>
          </a:p>
          <a:p>
            <a:pPr marL="0" indent="0">
              <a:buNone/>
            </a:pPr>
            <a:r>
              <a:rPr lang="vi-VN" sz="2800" b="1" i="1" dirty="0" smtClean="0"/>
              <a:t>Tánh tam nghiệp con như hư không </a:t>
            </a:r>
          </a:p>
          <a:p>
            <a:pPr marL="0" indent="0">
              <a:buNone/>
            </a:pPr>
            <a:r>
              <a:rPr lang="vi-VN" sz="2800" b="1" i="1" dirty="0" smtClean="0"/>
              <a:t>Chư đại Bồ-tát cũng như vậy</a:t>
            </a:r>
            <a:endParaRPr lang="en-US" sz="2800" b="1" i="1" dirty="0" smtClean="0"/>
          </a:p>
          <a:p>
            <a:pPr marL="0" indent="0">
              <a:buNone/>
            </a:pPr>
            <a:r>
              <a:rPr lang="vi-VN" sz="2800" b="1" i="1" dirty="0" smtClean="0"/>
              <a:t>Chẳng khởi chân tế, vì chúng sinh </a:t>
            </a:r>
          </a:p>
          <a:p>
            <a:pPr marL="0" indent="0">
              <a:buNone/>
            </a:pPr>
            <a:r>
              <a:rPr lang="vi-VN" sz="2800" b="1" i="1" dirty="0" smtClean="0"/>
              <a:t>Cùng đại chúng đến thọ cúng dường.</a:t>
            </a:r>
          </a:p>
          <a:p>
            <a:pPr marL="0" indent="0">
              <a:buNone/>
            </a:pPr>
            <a:endParaRPr lang="en-US" sz="2800" b="1" dirty="0"/>
          </a:p>
        </p:txBody>
      </p:sp>
      <p:sp>
        <p:nvSpPr>
          <p:cNvPr id="4" name="Content Placeholder 2"/>
          <p:cNvSpPr txBox="1">
            <a:spLocks/>
          </p:cNvSpPr>
          <p:nvPr/>
        </p:nvSpPr>
        <p:spPr>
          <a:xfrm>
            <a:off x="6781800" y="1305464"/>
            <a:ext cx="2133600" cy="762000"/>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i="1" dirty="0" err="1" smtClean="0"/>
              <a:t>Thỉnh</a:t>
            </a:r>
            <a:r>
              <a:rPr lang="en-US" i="1" dirty="0" smtClean="0"/>
              <a:t> 3 </a:t>
            </a:r>
            <a:r>
              <a:rPr lang="en-US" i="1" dirty="0" err="1" smtClean="0"/>
              <a:t>lần</a:t>
            </a:r>
            <a:endParaRPr lang="en-US" i="1" dirty="0" smtClean="0"/>
          </a:p>
          <a:p>
            <a:pPr marL="0" indent="0">
              <a:buNone/>
            </a:pPr>
            <a:r>
              <a:rPr lang="en-US" i="1" dirty="0" err="1" smtClean="0"/>
              <a:t>Mỗi</a:t>
            </a:r>
            <a:r>
              <a:rPr lang="en-US" i="1" dirty="0" smtClean="0"/>
              <a:t> </a:t>
            </a:r>
            <a:r>
              <a:rPr lang="en-US" i="1" dirty="0" err="1" smtClean="0"/>
              <a:t>lần</a:t>
            </a:r>
            <a:r>
              <a:rPr lang="en-US" i="1" dirty="0" smtClean="0"/>
              <a:t> 1 </a:t>
            </a:r>
            <a:r>
              <a:rPr lang="en-US" i="1" dirty="0" err="1" smtClean="0"/>
              <a:t>lễ</a:t>
            </a:r>
            <a:endParaRPr lang="en-US" i="1" dirty="0" smtClean="0"/>
          </a:p>
          <a:p>
            <a:pPr marL="0" indent="0">
              <a:buNone/>
            </a:pPr>
            <a:endParaRPr lang="en-US" i="1" dirty="0" smtClean="0"/>
          </a:p>
          <a:p>
            <a:pPr marL="0" indent="0">
              <a:buNone/>
            </a:pPr>
            <a:endParaRPr lang="en-US" i="1" dirty="0"/>
          </a:p>
          <a:p>
            <a:pPr marL="0" indent="0">
              <a:buNone/>
            </a:pPr>
            <a:endParaRPr lang="en-US" i="1" dirty="0"/>
          </a:p>
        </p:txBody>
      </p:sp>
      <p:sp>
        <p:nvSpPr>
          <p:cNvPr id="5" name="Content Placeholder 2"/>
          <p:cNvSpPr txBox="1">
            <a:spLocks/>
          </p:cNvSpPr>
          <p:nvPr/>
        </p:nvSpPr>
        <p:spPr>
          <a:xfrm>
            <a:off x="6784675" y="2281687"/>
            <a:ext cx="2214113" cy="457631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sz="1800" i="1" dirty="0" smtClean="0"/>
              <a:t>Bài kệ quán tưởng giống như phần thỉnh Phật, chỉ đổi câu “Chư đại Bồ-tát cũng như vậy.” Lúc thỉnh phải quán tưởng Văn-thù, Phổ Hiền v.v… đều ở trong Tịnh độ, như Nguyện Vương kinh đã nói đến. Hai chữ nhất thiết trong bài thỉnh bao quát cả ba đời mười phương.</a:t>
            </a:r>
            <a:endParaRPr lang="en-US" sz="1800" i="1" dirty="0"/>
          </a:p>
        </p:txBody>
      </p:sp>
    </p:spTree>
    <p:extLst>
      <p:ext uri="{BB962C8B-B14F-4D97-AF65-F5344CB8AC3E}">
        <p14:creationId xmlns:p14="http://schemas.microsoft.com/office/powerpoint/2010/main" val="32581835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a:t>
            </a:r>
            <a:r>
              <a:rPr lang="en-US" dirty="0" smtClean="0"/>
              <a:t>. </a:t>
            </a:r>
            <a:r>
              <a:rPr lang="en-US" dirty="0" err="1" smtClean="0">
                <a:latin typeface="Calibri" panose="020F0502020204030204" pitchFamily="34" charset="0"/>
                <a:cs typeface="Calibri" panose="020F0502020204030204" pitchFamily="34" charset="0"/>
              </a:rPr>
              <a:t>Phần</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lễ</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thỉnh</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52400" y="1223513"/>
            <a:ext cx="6629400" cy="5334000"/>
          </a:xfrm>
          <a:ln>
            <a:solidFill>
              <a:schemeClr val="accent1"/>
            </a:solidFill>
          </a:ln>
        </p:spPr>
        <p:txBody>
          <a:bodyPr>
            <a:noAutofit/>
          </a:bodyPr>
          <a:lstStyle/>
          <a:p>
            <a:pPr marL="0" indent="0">
              <a:buNone/>
            </a:pPr>
            <a:r>
              <a:rPr lang="vi-VN" sz="2800" b="1" dirty="0" smtClean="0"/>
              <a:t>Nhất tâm phụng thỉnh: Nam-mô Cực lạc thế giới Quán Thế Âm Bồ-tát Ma-ha-tát.</a:t>
            </a:r>
            <a:endParaRPr lang="en-US" sz="2800" b="1" dirty="0" smtClean="0"/>
          </a:p>
          <a:p>
            <a:pPr marL="0" indent="0">
              <a:buNone/>
            </a:pPr>
            <a:r>
              <a:rPr lang="vi-VN" sz="2800" b="1" i="1" dirty="0" smtClean="0"/>
              <a:t>Tánh tam nghiệp con như hư không </a:t>
            </a:r>
          </a:p>
          <a:p>
            <a:pPr marL="0" indent="0">
              <a:buNone/>
            </a:pPr>
            <a:r>
              <a:rPr lang="vi-VN" sz="2800" b="1" i="1" dirty="0" smtClean="0"/>
              <a:t>Quán Âm Bồ-tát cũng như vậy</a:t>
            </a:r>
            <a:endParaRPr lang="en-US" sz="2800" b="1" i="1" dirty="0" smtClean="0"/>
          </a:p>
          <a:p>
            <a:pPr marL="0" indent="0">
              <a:buNone/>
            </a:pPr>
            <a:r>
              <a:rPr lang="vi-VN" sz="2800" b="1" i="1" dirty="0" smtClean="0"/>
              <a:t>Chẳng khởi chân tế, vì chúng sinh </a:t>
            </a:r>
          </a:p>
          <a:p>
            <a:pPr marL="0" indent="0">
              <a:buNone/>
            </a:pPr>
            <a:r>
              <a:rPr lang="vi-VN" sz="2800" b="1" i="1" dirty="0" smtClean="0"/>
              <a:t>Cùng đại chúng đến thọ cúng dường.</a:t>
            </a:r>
          </a:p>
          <a:p>
            <a:pPr marL="0" indent="0">
              <a:buNone/>
            </a:pPr>
            <a:endParaRPr lang="en-US" sz="2800" b="1" dirty="0"/>
          </a:p>
        </p:txBody>
      </p:sp>
      <p:sp>
        <p:nvSpPr>
          <p:cNvPr id="4" name="Content Placeholder 2"/>
          <p:cNvSpPr txBox="1">
            <a:spLocks/>
          </p:cNvSpPr>
          <p:nvPr/>
        </p:nvSpPr>
        <p:spPr>
          <a:xfrm>
            <a:off x="6781800" y="1305464"/>
            <a:ext cx="2133600" cy="762000"/>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i="1" dirty="0" err="1" smtClean="0"/>
              <a:t>Thỉnh</a:t>
            </a:r>
            <a:r>
              <a:rPr lang="en-US" i="1" dirty="0" smtClean="0"/>
              <a:t> 3 </a:t>
            </a:r>
            <a:r>
              <a:rPr lang="en-US" i="1" dirty="0" err="1" smtClean="0"/>
              <a:t>lần</a:t>
            </a:r>
            <a:endParaRPr lang="en-US" i="1" dirty="0" smtClean="0"/>
          </a:p>
          <a:p>
            <a:pPr marL="0" indent="0">
              <a:buNone/>
            </a:pPr>
            <a:r>
              <a:rPr lang="en-US" i="1" dirty="0" err="1" smtClean="0"/>
              <a:t>Mỗi</a:t>
            </a:r>
            <a:r>
              <a:rPr lang="en-US" i="1" dirty="0" smtClean="0"/>
              <a:t> </a:t>
            </a:r>
            <a:r>
              <a:rPr lang="en-US" i="1" dirty="0" err="1" smtClean="0"/>
              <a:t>lần</a:t>
            </a:r>
            <a:r>
              <a:rPr lang="en-US" i="1" dirty="0" smtClean="0"/>
              <a:t> 1 </a:t>
            </a:r>
            <a:r>
              <a:rPr lang="en-US" i="1" dirty="0" err="1" smtClean="0"/>
              <a:t>lễ</a:t>
            </a:r>
            <a:endParaRPr lang="en-US" i="1" dirty="0" smtClean="0"/>
          </a:p>
          <a:p>
            <a:pPr marL="0" indent="0">
              <a:buNone/>
            </a:pPr>
            <a:endParaRPr lang="en-US" i="1" dirty="0" smtClean="0"/>
          </a:p>
          <a:p>
            <a:pPr marL="0" indent="0">
              <a:buNone/>
            </a:pPr>
            <a:endParaRPr lang="en-US" i="1" dirty="0"/>
          </a:p>
          <a:p>
            <a:pPr marL="0" indent="0">
              <a:buNone/>
            </a:pPr>
            <a:endParaRPr lang="en-US" i="1" dirty="0"/>
          </a:p>
        </p:txBody>
      </p:sp>
      <p:sp>
        <p:nvSpPr>
          <p:cNvPr id="5" name="Content Placeholder 2"/>
          <p:cNvSpPr txBox="1">
            <a:spLocks/>
          </p:cNvSpPr>
          <p:nvPr/>
        </p:nvSpPr>
        <p:spPr>
          <a:xfrm>
            <a:off x="6784675" y="2281687"/>
            <a:ext cx="2214113" cy="457631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sz="1800" i="1" dirty="0" smtClean="0"/>
              <a:t>Quán tưởng vị Bồ-tát này ngồi trên tòa sen, hầu bên trái Phật. Oai đức và quang minh của Ngài đều vô lượng. </a:t>
            </a:r>
            <a:endParaRPr lang="en-US" sz="1800" i="1" dirty="0"/>
          </a:p>
        </p:txBody>
      </p:sp>
    </p:spTree>
    <p:extLst>
      <p:ext uri="{BB962C8B-B14F-4D97-AF65-F5344CB8AC3E}">
        <p14:creationId xmlns:p14="http://schemas.microsoft.com/office/powerpoint/2010/main" val="27832052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a:t>
            </a:r>
            <a:r>
              <a:rPr lang="en-US" dirty="0" smtClean="0"/>
              <a:t>. </a:t>
            </a:r>
            <a:r>
              <a:rPr lang="en-US" dirty="0" err="1" smtClean="0">
                <a:latin typeface="Calibri" panose="020F0502020204030204" pitchFamily="34" charset="0"/>
                <a:cs typeface="Calibri" panose="020F0502020204030204" pitchFamily="34" charset="0"/>
              </a:rPr>
              <a:t>Phần</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lễ</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thỉnh</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52400" y="1223513"/>
            <a:ext cx="6629400" cy="5334000"/>
          </a:xfrm>
          <a:ln>
            <a:solidFill>
              <a:schemeClr val="accent1"/>
            </a:solidFill>
          </a:ln>
        </p:spPr>
        <p:txBody>
          <a:bodyPr>
            <a:noAutofit/>
          </a:bodyPr>
          <a:lstStyle/>
          <a:p>
            <a:pPr marL="0" indent="0">
              <a:buNone/>
            </a:pPr>
            <a:r>
              <a:rPr lang="vi-VN" sz="2800" b="1" dirty="0" smtClean="0"/>
              <a:t>Nhất tâm phụng thỉnh: Nam-mô Cực lạc thế giới Đại Thế Chí Bồ-tát Ma-ha-tát.</a:t>
            </a:r>
          </a:p>
          <a:p>
            <a:pPr marL="0" indent="0">
              <a:buNone/>
            </a:pPr>
            <a:r>
              <a:rPr lang="vi-VN" sz="2800" b="1" i="1" dirty="0" smtClean="0"/>
              <a:t>Tánh tam nghiệp con như hư không </a:t>
            </a:r>
          </a:p>
          <a:p>
            <a:pPr marL="0" indent="0">
              <a:buNone/>
            </a:pPr>
            <a:r>
              <a:rPr lang="vi-VN" sz="2800" b="1" i="1" dirty="0" smtClean="0"/>
              <a:t>Thế Chí Bồ-tát cũng như vậy</a:t>
            </a:r>
            <a:endParaRPr lang="en-US" sz="2800" b="1" i="1" dirty="0" smtClean="0"/>
          </a:p>
          <a:p>
            <a:pPr marL="0" indent="0">
              <a:buNone/>
            </a:pPr>
            <a:r>
              <a:rPr lang="vi-VN" sz="2800" b="1" i="1" dirty="0" smtClean="0"/>
              <a:t>Chẳng khởi chân tế, vì chúng sinh </a:t>
            </a:r>
          </a:p>
          <a:p>
            <a:pPr marL="0" indent="0">
              <a:buNone/>
            </a:pPr>
            <a:r>
              <a:rPr lang="vi-VN" sz="2800" b="1" i="1" dirty="0" smtClean="0"/>
              <a:t>Cùng đại chúng đến thọ cúng dường.</a:t>
            </a:r>
          </a:p>
          <a:p>
            <a:pPr marL="0" indent="0">
              <a:buNone/>
            </a:pPr>
            <a:endParaRPr lang="en-US" sz="2800" b="1" dirty="0"/>
          </a:p>
        </p:txBody>
      </p:sp>
      <p:sp>
        <p:nvSpPr>
          <p:cNvPr id="4" name="Content Placeholder 2"/>
          <p:cNvSpPr txBox="1">
            <a:spLocks/>
          </p:cNvSpPr>
          <p:nvPr/>
        </p:nvSpPr>
        <p:spPr>
          <a:xfrm>
            <a:off x="6781800" y="1305464"/>
            <a:ext cx="2133600" cy="762000"/>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i="1" dirty="0" err="1" smtClean="0"/>
              <a:t>Thỉnh</a:t>
            </a:r>
            <a:r>
              <a:rPr lang="en-US" i="1" dirty="0" smtClean="0"/>
              <a:t> 3 </a:t>
            </a:r>
            <a:r>
              <a:rPr lang="en-US" i="1" dirty="0" err="1" smtClean="0"/>
              <a:t>lần</a:t>
            </a:r>
            <a:endParaRPr lang="en-US" i="1" dirty="0" smtClean="0"/>
          </a:p>
          <a:p>
            <a:pPr marL="0" indent="0">
              <a:buNone/>
            </a:pPr>
            <a:r>
              <a:rPr lang="en-US" i="1" dirty="0" err="1" smtClean="0"/>
              <a:t>Mỗi</a:t>
            </a:r>
            <a:r>
              <a:rPr lang="en-US" i="1" dirty="0" smtClean="0"/>
              <a:t> </a:t>
            </a:r>
            <a:r>
              <a:rPr lang="en-US" i="1" dirty="0" err="1" smtClean="0"/>
              <a:t>lần</a:t>
            </a:r>
            <a:r>
              <a:rPr lang="en-US" i="1" dirty="0" smtClean="0"/>
              <a:t> 1 </a:t>
            </a:r>
            <a:r>
              <a:rPr lang="en-US" i="1" dirty="0" err="1" smtClean="0"/>
              <a:t>lễ</a:t>
            </a:r>
            <a:endParaRPr lang="en-US" i="1" dirty="0" smtClean="0"/>
          </a:p>
          <a:p>
            <a:pPr marL="0" indent="0">
              <a:buNone/>
            </a:pPr>
            <a:endParaRPr lang="en-US" i="1" dirty="0" smtClean="0"/>
          </a:p>
          <a:p>
            <a:pPr marL="0" indent="0">
              <a:buNone/>
            </a:pPr>
            <a:endParaRPr lang="en-US" i="1" dirty="0"/>
          </a:p>
          <a:p>
            <a:pPr marL="0" indent="0">
              <a:buNone/>
            </a:pPr>
            <a:endParaRPr lang="en-US" i="1" dirty="0"/>
          </a:p>
        </p:txBody>
      </p:sp>
      <p:sp>
        <p:nvSpPr>
          <p:cNvPr id="5" name="Content Placeholder 2"/>
          <p:cNvSpPr txBox="1">
            <a:spLocks/>
          </p:cNvSpPr>
          <p:nvPr/>
        </p:nvSpPr>
        <p:spPr>
          <a:xfrm>
            <a:off x="6784675" y="2281687"/>
            <a:ext cx="2214113" cy="457631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sz="1800" i="1" dirty="0" smtClean="0"/>
              <a:t>Quán tưởng vị Bồ-tát này ngồi trên tòa sen, hầu bên phải Phật. Oai đức và quang minh như Quán Âm không khác.</a:t>
            </a:r>
            <a:endParaRPr lang="en-US" sz="1800" i="1" dirty="0"/>
          </a:p>
        </p:txBody>
      </p:sp>
    </p:spTree>
    <p:extLst>
      <p:ext uri="{BB962C8B-B14F-4D97-AF65-F5344CB8AC3E}">
        <p14:creationId xmlns:p14="http://schemas.microsoft.com/office/powerpoint/2010/main" val="2874644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a:t>
            </a:r>
            <a:r>
              <a:rPr lang="en-US" dirty="0" smtClean="0"/>
              <a:t>. </a:t>
            </a:r>
            <a:r>
              <a:rPr lang="en-US" dirty="0" err="1" smtClean="0">
                <a:latin typeface="Calibri" panose="020F0502020204030204" pitchFamily="34" charset="0"/>
                <a:cs typeface="Calibri" panose="020F0502020204030204" pitchFamily="34" charset="0"/>
              </a:rPr>
              <a:t>Phần</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lễ</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thỉnh</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52400" y="1223513"/>
            <a:ext cx="6629400" cy="5334000"/>
          </a:xfrm>
          <a:ln>
            <a:solidFill>
              <a:schemeClr val="accent1"/>
            </a:solidFill>
          </a:ln>
        </p:spPr>
        <p:txBody>
          <a:bodyPr>
            <a:noAutofit/>
          </a:bodyPr>
          <a:lstStyle/>
          <a:p>
            <a:pPr marL="0" indent="0">
              <a:buNone/>
            </a:pPr>
            <a:r>
              <a:rPr lang="vi-VN" sz="2800" b="1" dirty="0" smtClean="0"/>
              <a:t>Nhất tâm phụng thỉnh: Nam-mô Quá khứ A-tăng-kỳ kiếp Pháp Tạng Tỳ-kheo Bồ-tát Ma-ha-tát.</a:t>
            </a:r>
          </a:p>
          <a:p>
            <a:pPr marL="0" indent="0">
              <a:buNone/>
            </a:pPr>
            <a:r>
              <a:rPr lang="vi-VN" sz="2800" b="1" i="1" dirty="0" smtClean="0"/>
              <a:t>Tánh tam nghiệp con như hư không </a:t>
            </a:r>
          </a:p>
          <a:p>
            <a:pPr marL="0" indent="0">
              <a:buNone/>
            </a:pPr>
            <a:r>
              <a:rPr lang="vi-VN" sz="2800" b="1" i="1" dirty="0" smtClean="0"/>
              <a:t>Pháp Tạng Tỳ-kheo cũng như vậy</a:t>
            </a:r>
            <a:endParaRPr lang="en-US" sz="2800" b="1" i="1" dirty="0" smtClean="0"/>
          </a:p>
          <a:p>
            <a:pPr marL="0" indent="0">
              <a:buNone/>
            </a:pPr>
            <a:r>
              <a:rPr lang="vi-VN" sz="2800" b="1" i="1" dirty="0" smtClean="0"/>
              <a:t>Chẳng khởi chân tế, vì chúng sinh </a:t>
            </a:r>
          </a:p>
          <a:p>
            <a:pPr marL="0" indent="0">
              <a:buNone/>
            </a:pPr>
            <a:r>
              <a:rPr lang="vi-VN" sz="2800" b="1" i="1" dirty="0" smtClean="0"/>
              <a:t>Cùng đại chúng đến thọ cúng dường.</a:t>
            </a:r>
          </a:p>
          <a:p>
            <a:pPr marL="0" indent="0">
              <a:buNone/>
            </a:pPr>
            <a:endParaRPr lang="en-US" sz="2800" b="1" dirty="0"/>
          </a:p>
        </p:txBody>
      </p:sp>
      <p:sp>
        <p:nvSpPr>
          <p:cNvPr id="4" name="Content Placeholder 2"/>
          <p:cNvSpPr txBox="1">
            <a:spLocks/>
          </p:cNvSpPr>
          <p:nvPr/>
        </p:nvSpPr>
        <p:spPr>
          <a:xfrm>
            <a:off x="6781800" y="1305464"/>
            <a:ext cx="2133600" cy="762000"/>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i="1" dirty="0" err="1" smtClean="0"/>
              <a:t>Thỉnh</a:t>
            </a:r>
            <a:r>
              <a:rPr lang="en-US" i="1" dirty="0" smtClean="0"/>
              <a:t> 3 </a:t>
            </a:r>
            <a:r>
              <a:rPr lang="en-US" i="1" dirty="0" err="1" smtClean="0"/>
              <a:t>lần</a:t>
            </a:r>
            <a:endParaRPr lang="en-US" i="1" dirty="0" smtClean="0"/>
          </a:p>
          <a:p>
            <a:pPr marL="0" indent="0">
              <a:buNone/>
            </a:pPr>
            <a:r>
              <a:rPr lang="en-US" i="1" dirty="0" err="1" smtClean="0"/>
              <a:t>Mỗi</a:t>
            </a:r>
            <a:r>
              <a:rPr lang="en-US" i="1" dirty="0" smtClean="0"/>
              <a:t> </a:t>
            </a:r>
            <a:r>
              <a:rPr lang="en-US" i="1" dirty="0" err="1" smtClean="0"/>
              <a:t>lần</a:t>
            </a:r>
            <a:r>
              <a:rPr lang="en-US" i="1" dirty="0" smtClean="0"/>
              <a:t> 1 </a:t>
            </a:r>
            <a:r>
              <a:rPr lang="en-US" i="1" dirty="0" err="1" smtClean="0"/>
              <a:t>lễ</a:t>
            </a:r>
            <a:endParaRPr lang="en-US" i="1" dirty="0" smtClean="0"/>
          </a:p>
          <a:p>
            <a:pPr marL="0" indent="0">
              <a:buNone/>
            </a:pPr>
            <a:endParaRPr lang="en-US" i="1" dirty="0" smtClean="0"/>
          </a:p>
          <a:p>
            <a:pPr marL="0" indent="0">
              <a:buNone/>
            </a:pPr>
            <a:endParaRPr lang="en-US" i="1" dirty="0"/>
          </a:p>
          <a:p>
            <a:pPr marL="0" indent="0">
              <a:buNone/>
            </a:pPr>
            <a:endParaRPr lang="en-US" i="1" dirty="0"/>
          </a:p>
        </p:txBody>
      </p:sp>
      <p:sp>
        <p:nvSpPr>
          <p:cNvPr id="5" name="Content Placeholder 2"/>
          <p:cNvSpPr txBox="1">
            <a:spLocks/>
          </p:cNvSpPr>
          <p:nvPr/>
        </p:nvSpPr>
        <p:spPr>
          <a:xfrm>
            <a:off x="6784675" y="2281687"/>
            <a:ext cx="2214113" cy="457631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sz="1800" i="1" dirty="0" smtClean="0"/>
              <a:t>Đây là thân nhân của Phật Di-đà. Ngài tu hành bốn mươi tám nguyện nhiếp hóa chúng sinh, nên chúng ta phải nhớ nghĩ đến ân đức ấy. </a:t>
            </a:r>
            <a:endParaRPr lang="en-US" sz="1800" i="1" dirty="0"/>
          </a:p>
        </p:txBody>
      </p:sp>
    </p:spTree>
    <p:extLst>
      <p:ext uri="{BB962C8B-B14F-4D97-AF65-F5344CB8AC3E}">
        <p14:creationId xmlns:p14="http://schemas.microsoft.com/office/powerpoint/2010/main" val="5652214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a:t>
            </a:r>
            <a:r>
              <a:rPr lang="en-US" dirty="0" smtClean="0"/>
              <a:t>. </a:t>
            </a:r>
            <a:r>
              <a:rPr lang="en-US" dirty="0" err="1" smtClean="0">
                <a:latin typeface="Calibri" panose="020F0502020204030204" pitchFamily="34" charset="0"/>
                <a:cs typeface="Calibri" panose="020F0502020204030204" pitchFamily="34" charset="0"/>
              </a:rPr>
              <a:t>Phần</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lễ</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thỉnh</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52400" y="1223513"/>
            <a:ext cx="6629400" cy="5334000"/>
          </a:xfrm>
          <a:ln>
            <a:solidFill>
              <a:schemeClr val="accent1"/>
            </a:solidFill>
          </a:ln>
        </p:spPr>
        <p:txBody>
          <a:bodyPr>
            <a:noAutofit/>
          </a:bodyPr>
          <a:lstStyle/>
          <a:p>
            <a:pPr marL="0" indent="0">
              <a:buNone/>
            </a:pPr>
            <a:r>
              <a:rPr lang="vi-VN" sz="2800" b="1" dirty="0" smtClean="0"/>
              <a:t>Nhất tâm phụng thỉnh: Nam-mô Cực lạc thế giới tân phát đạo ý, Vô sinh bất thoái, Nhất sinh bổ xứ, chư Đại Bồ-tát Ma-ha-tát.</a:t>
            </a:r>
          </a:p>
          <a:p>
            <a:pPr marL="0" indent="0">
              <a:buNone/>
            </a:pPr>
            <a:r>
              <a:rPr lang="vi-VN" sz="2800" b="1" i="1" dirty="0" smtClean="0"/>
              <a:t>Tánh tam nghiệp con như hư không </a:t>
            </a:r>
          </a:p>
          <a:p>
            <a:pPr marL="0" indent="0">
              <a:buNone/>
            </a:pPr>
            <a:r>
              <a:rPr lang="vi-VN" sz="2800" b="1" i="1" dirty="0" smtClean="0"/>
              <a:t>Pháp Tạng Tỳ-kheo cũng như vậy</a:t>
            </a:r>
            <a:endParaRPr lang="en-US" sz="2800" b="1" i="1" dirty="0" smtClean="0"/>
          </a:p>
          <a:p>
            <a:pPr marL="0" indent="0">
              <a:buNone/>
            </a:pPr>
            <a:r>
              <a:rPr lang="vi-VN" sz="2800" b="1" i="1" dirty="0" smtClean="0"/>
              <a:t>Chẳng khởi chân tế, vì chúng sinh </a:t>
            </a:r>
          </a:p>
          <a:p>
            <a:pPr marL="0" indent="0">
              <a:buNone/>
            </a:pPr>
            <a:r>
              <a:rPr lang="vi-VN" sz="2800" b="1" i="1" dirty="0" smtClean="0"/>
              <a:t>Cùng đại chúng đến thọ cúng dường.</a:t>
            </a:r>
          </a:p>
          <a:p>
            <a:pPr marL="0" indent="0">
              <a:buNone/>
            </a:pPr>
            <a:endParaRPr lang="en-US" sz="2800" b="1" dirty="0"/>
          </a:p>
        </p:txBody>
      </p:sp>
      <p:sp>
        <p:nvSpPr>
          <p:cNvPr id="4" name="Content Placeholder 2"/>
          <p:cNvSpPr txBox="1">
            <a:spLocks/>
          </p:cNvSpPr>
          <p:nvPr/>
        </p:nvSpPr>
        <p:spPr>
          <a:xfrm>
            <a:off x="6781800" y="1305464"/>
            <a:ext cx="2133600" cy="762000"/>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i="1" dirty="0" err="1" smtClean="0"/>
              <a:t>Thỉnh</a:t>
            </a:r>
            <a:r>
              <a:rPr lang="en-US" i="1" dirty="0" smtClean="0"/>
              <a:t> 3 </a:t>
            </a:r>
            <a:r>
              <a:rPr lang="en-US" i="1" dirty="0" err="1" smtClean="0"/>
              <a:t>lần</a:t>
            </a:r>
            <a:endParaRPr lang="en-US" i="1" dirty="0" smtClean="0"/>
          </a:p>
          <a:p>
            <a:pPr marL="0" indent="0">
              <a:buNone/>
            </a:pPr>
            <a:r>
              <a:rPr lang="en-US" i="1" dirty="0" err="1" smtClean="0"/>
              <a:t>Mỗi</a:t>
            </a:r>
            <a:r>
              <a:rPr lang="en-US" i="1" dirty="0" smtClean="0"/>
              <a:t> </a:t>
            </a:r>
            <a:r>
              <a:rPr lang="en-US" i="1" dirty="0" err="1" smtClean="0"/>
              <a:t>lần</a:t>
            </a:r>
            <a:r>
              <a:rPr lang="en-US" i="1" dirty="0" smtClean="0"/>
              <a:t> 1 </a:t>
            </a:r>
            <a:r>
              <a:rPr lang="en-US" i="1" dirty="0" err="1" smtClean="0"/>
              <a:t>lễ</a:t>
            </a:r>
            <a:endParaRPr lang="en-US" i="1" dirty="0" smtClean="0"/>
          </a:p>
          <a:p>
            <a:pPr marL="0" indent="0">
              <a:buNone/>
            </a:pPr>
            <a:endParaRPr lang="en-US" i="1" dirty="0" smtClean="0"/>
          </a:p>
          <a:p>
            <a:pPr marL="0" indent="0">
              <a:buNone/>
            </a:pPr>
            <a:endParaRPr lang="en-US" i="1" dirty="0"/>
          </a:p>
          <a:p>
            <a:pPr marL="0" indent="0">
              <a:buNone/>
            </a:pPr>
            <a:endParaRPr lang="en-US" i="1" dirty="0"/>
          </a:p>
        </p:txBody>
      </p:sp>
      <p:sp>
        <p:nvSpPr>
          <p:cNvPr id="5" name="Content Placeholder 2"/>
          <p:cNvSpPr txBox="1">
            <a:spLocks/>
          </p:cNvSpPr>
          <p:nvPr/>
        </p:nvSpPr>
        <p:spPr>
          <a:xfrm>
            <a:off x="6784675" y="2281687"/>
            <a:ext cx="2214113" cy="457631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sz="1800" i="1" dirty="0" smtClean="0"/>
              <a:t>Đây là các vị Bồ-tát Ma-ha-tát thuộc giai vị Bất thoái và Nhất sinh bổ xứ. Lúc thỉnh cần phải biết như thế.</a:t>
            </a:r>
          </a:p>
        </p:txBody>
      </p:sp>
    </p:spTree>
    <p:extLst>
      <p:ext uri="{BB962C8B-B14F-4D97-AF65-F5344CB8AC3E}">
        <p14:creationId xmlns:p14="http://schemas.microsoft.com/office/powerpoint/2010/main" val="26977483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a:t>
            </a:r>
            <a:r>
              <a:rPr lang="en-US" dirty="0" smtClean="0"/>
              <a:t>. </a:t>
            </a:r>
            <a:r>
              <a:rPr lang="en-US" dirty="0" err="1" smtClean="0">
                <a:latin typeface="Calibri" panose="020F0502020204030204" pitchFamily="34" charset="0"/>
                <a:cs typeface="Calibri" panose="020F0502020204030204" pitchFamily="34" charset="0"/>
              </a:rPr>
              <a:t>Phần</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lễ</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thỉnh</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52400" y="1223513"/>
            <a:ext cx="6629400" cy="5334000"/>
          </a:xfrm>
          <a:ln>
            <a:solidFill>
              <a:schemeClr val="accent1"/>
            </a:solidFill>
          </a:ln>
        </p:spPr>
        <p:txBody>
          <a:bodyPr>
            <a:noAutofit/>
          </a:bodyPr>
          <a:lstStyle/>
          <a:p>
            <a:pPr marL="0" indent="0">
              <a:buNone/>
            </a:pPr>
            <a:r>
              <a:rPr lang="vi-VN" sz="2800" b="1" dirty="0" smtClean="0"/>
              <a:t>Nhất tâm phụng thỉnh: Nam-mô thử độ Xá-lợi-phất đẳng nhất thiết Thanh văn Duyên giác đắc đạo Hiền Thánh tăng.</a:t>
            </a:r>
          </a:p>
          <a:p>
            <a:pPr marL="0" indent="0">
              <a:buNone/>
            </a:pPr>
            <a:r>
              <a:rPr lang="vi-VN" sz="2800" b="1" i="1" dirty="0" smtClean="0"/>
              <a:t>Tánh tam nghiệp con như hư không </a:t>
            </a:r>
          </a:p>
          <a:p>
            <a:pPr marL="0" indent="0">
              <a:buNone/>
            </a:pPr>
            <a:r>
              <a:rPr lang="vi-VN" sz="2800" b="1" i="1" dirty="0" smtClean="0"/>
              <a:t>Pháp Tạng Tỳ-kheo cũng như vậy</a:t>
            </a:r>
            <a:endParaRPr lang="en-US" sz="2800" b="1" i="1" dirty="0" smtClean="0"/>
          </a:p>
          <a:p>
            <a:pPr marL="0" indent="0">
              <a:buNone/>
            </a:pPr>
            <a:r>
              <a:rPr lang="vi-VN" sz="2800" b="1" i="1" dirty="0" smtClean="0"/>
              <a:t>Chẳng khởi chân tế, vì chúng sinh </a:t>
            </a:r>
          </a:p>
          <a:p>
            <a:pPr marL="0" indent="0">
              <a:buNone/>
            </a:pPr>
            <a:r>
              <a:rPr lang="vi-VN" sz="2800" b="1" i="1" dirty="0" smtClean="0"/>
              <a:t>Cùng đại chúng đến thọ cúng dường.</a:t>
            </a:r>
          </a:p>
          <a:p>
            <a:pPr marL="0" indent="0">
              <a:buNone/>
            </a:pPr>
            <a:endParaRPr lang="en-US" sz="2800" b="1" dirty="0"/>
          </a:p>
        </p:txBody>
      </p:sp>
      <p:sp>
        <p:nvSpPr>
          <p:cNvPr id="4" name="Content Placeholder 2"/>
          <p:cNvSpPr txBox="1">
            <a:spLocks/>
          </p:cNvSpPr>
          <p:nvPr/>
        </p:nvSpPr>
        <p:spPr>
          <a:xfrm>
            <a:off x="6781800" y="1305464"/>
            <a:ext cx="2133600" cy="762000"/>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i="1" dirty="0" err="1" smtClean="0"/>
              <a:t>Thỉnh</a:t>
            </a:r>
            <a:r>
              <a:rPr lang="en-US" i="1" dirty="0" smtClean="0"/>
              <a:t> 3 </a:t>
            </a:r>
            <a:r>
              <a:rPr lang="en-US" i="1" dirty="0" err="1" smtClean="0"/>
              <a:t>lần</a:t>
            </a:r>
            <a:endParaRPr lang="en-US" i="1" dirty="0" smtClean="0"/>
          </a:p>
          <a:p>
            <a:pPr marL="0" indent="0">
              <a:buNone/>
            </a:pPr>
            <a:r>
              <a:rPr lang="en-US" i="1" dirty="0" err="1" smtClean="0"/>
              <a:t>Mỗi</a:t>
            </a:r>
            <a:r>
              <a:rPr lang="en-US" i="1" dirty="0" smtClean="0"/>
              <a:t> </a:t>
            </a:r>
            <a:r>
              <a:rPr lang="en-US" i="1" dirty="0" err="1" smtClean="0"/>
              <a:t>lần</a:t>
            </a:r>
            <a:r>
              <a:rPr lang="en-US" i="1" dirty="0" smtClean="0"/>
              <a:t> 1 </a:t>
            </a:r>
            <a:r>
              <a:rPr lang="en-US" i="1" dirty="0" err="1" smtClean="0"/>
              <a:t>lễ</a:t>
            </a:r>
            <a:endParaRPr lang="en-US" i="1" dirty="0" smtClean="0"/>
          </a:p>
          <a:p>
            <a:pPr marL="0" indent="0">
              <a:buNone/>
            </a:pPr>
            <a:endParaRPr lang="en-US" i="1" dirty="0" smtClean="0"/>
          </a:p>
          <a:p>
            <a:pPr marL="0" indent="0">
              <a:buNone/>
            </a:pPr>
            <a:endParaRPr lang="en-US" i="1" dirty="0"/>
          </a:p>
          <a:p>
            <a:pPr marL="0" indent="0">
              <a:buNone/>
            </a:pPr>
            <a:endParaRPr lang="en-US" i="1" dirty="0"/>
          </a:p>
        </p:txBody>
      </p:sp>
      <p:sp>
        <p:nvSpPr>
          <p:cNvPr id="5" name="Content Placeholder 2"/>
          <p:cNvSpPr txBox="1">
            <a:spLocks/>
          </p:cNvSpPr>
          <p:nvPr/>
        </p:nvSpPr>
        <p:spPr>
          <a:xfrm>
            <a:off x="6784675" y="2281687"/>
            <a:ext cx="2214113" cy="457631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sz="1800" i="1" dirty="0" smtClean="0"/>
              <a:t>Quán tưởng khắp pháp giới, thỉnh Hiền Thánh Tăng. Hai chữ nhất thiết ấy bao hàm cả mười phương ba đời. Lễ lạy quán tưởng giống như phần trước.</a:t>
            </a:r>
          </a:p>
        </p:txBody>
      </p:sp>
    </p:spTree>
    <p:extLst>
      <p:ext uri="{BB962C8B-B14F-4D97-AF65-F5344CB8AC3E}">
        <p14:creationId xmlns:p14="http://schemas.microsoft.com/office/powerpoint/2010/main" val="24648158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2819400"/>
          </a:xfrm>
        </p:spPr>
        <p:txBody>
          <a:bodyPr>
            <a:normAutofit fontScale="85000" lnSpcReduction="10000"/>
          </a:bodyPr>
          <a:lstStyle/>
          <a:p>
            <a:pPr marL="0" indent="0" algn="ctr">
              <a:buNone/>
            </a:pPr>
            <a:r>
              <a:rPr lang="en-US" sz="7000" i="1" dirty="0" err="1" smtClean="0"/>
              <a:t>Kính</a:t>
            </a:r>
            <a:r>
              <a:rPr lang="en-US" sz="7000" i="1" dirty="0" smtClean="0"/>
              <a:t> </a:t>
            </a:r>
            <a:r>
              <a:rPr lang="en-US" sz="7000" i="1" dirty="0" err="1" smtClean="0"/>
              <a:t>thỉnh</a:t>
            </a:r>
            <a:r>
              <a:rPr lang="en-US" sz="7000" i="1" dirty="0" smtClean="0"/>
              <a:t> </a:t>
            </a:r>
            <a:r>
              <a:rPr lang="en-US" sz="7000" i="1" dirty="0" err="1" smtClean="0"/>
              <a:t>Đại</a:t>
            </a:r>
            <a:r>
              <a:rPr lang="en-US" sz="7000" i="1" dirty="0" smtClean="0"/>
              <a:t> </a:t>
            </a:r>
            <a:r>
              <a:rPr lang="en-US" sz="7000" i="1" dirty="0" err="1" smtClean="0"/>
              <a:t>Chúng</a:t>
            </a:r>
            <a:r>
              <a:rPr lang="en-US" sz="7000" i="1" dirty="0" smtClean="0"/>
              <a:t> </a:t>
            </a:r>
            <a:r>
              <a:rPr lang="en-US" sz="7000" i="1" dirty="0" err="1" smtClean="0"/>
              <a:t>chỉ</a:t>
            </a:r>
            <a:r>
              <a:rPr lang="en-US" sz="7000" i="1" dirty="0" smtClean="0"/>
              <a:t> </a:t>
            </a:r>
            <a:r>
              <a:rPr lang="en-US" sz="7000" i="1" dirty="0" err="1" smtClean="0"/>
              <a:t>thỉnh</a:t>
            </a:r>
            <a:r>
              <a:rPr lang="en-US" sz="7000" i="1" dirty="0" smtClean="0"/>
              <a:t> </a:t>
            </a:r>
            <a:r>
              <a:rPr lang="en-US" sz="13500" i="1" dirty="0" smtClean="0"/>
              <a:t>KHÔNG </a:t>
            </a:r>
            <a:r>
              <a:rPr lang="en-US" sz="7000" i="1" dirty="0" err="1" smtClean="0"/>
              <a:t>lạy</a:t>
            </a:r>
            <a:endParaRPr lang="vi-VN" sz="7000" i="1" dirty="0"/>
          </a:p>
          <a:p>
            <a:pPr marL="0" indent="0">
              <a:buNone/>
            </a:pPr>
            <a:endParaRPr lang="en-US" dirty="0"/>
          </a:p>
        </p:txBody>
      </p:sp>
    </p:spTree>
    <p:extLst>
      <p:ext uri="{BB962C8B-B14F-4D97-AF65-F5344CB8AC3E}">
        <p14:creationId xmlns:p14="http://schemas.microsoft.com/office/powerpoint/2010/main" val="4589046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a:t>
            </a:r>
            <a:r>
              <a:rPr lang="en-US" dirty="0" smtClean="0"/>
              <a:t>. </a:t>
            </a:r>
            <a:r>
              <a:rPr lang="en-US" dirty="0" err="1" smtClean="0">
                <a:latin typeface="Calibri" panose="020F0502020204030204" pitchFamily="34" charset="0"/>
                <a:cs typeface="Calibri" panose="020F0502020204030204" pitchFamily="34" charset="0"/>
              </a:rPr>
              <a:t>Phần</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lễ</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thỉnh</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52400" y="1223513"/>
            <a:ext cx="6629400" cy="5334000"/>
          </a:xfrm>
          <a:ln>
            <a:solidFill>
              <a:schemeClr val="accent1"/>
            </a:solidFill>
          </a:ln>
        </p:spPr>
        <p:txBody>
          <a:bodyPr>
            <a:noAutofit/>
          </a:bodyPr>
          <a:lstStyle/>
          <a:p>
            <a:pPr marL="0" indent="0">
              <a:buNone/>
            </a:pPr>
            <a:r>
              <a:rPr lang="vi-VN" sz="2800" b="1" dirty="0" smtClean="0"/>
              <a:t>Nhất tâm phụng thỉnh: Thử độ Phạm Thích tứ vương nhất thiết thiên chúng, Ma-la thiên chủ, long quỷ chư vương, Diêm-la ngũ đạo, chủ thiện phạt ác, thủ hộ chánh pháp, hộ Già lam thần, nhất thiết Hiền Thánh.</a:t>
            </a:r>
            <a:endParaRPr lang="en-US" sz="2800" b="1" dirty="0" smtClean="0"/>
          </a:p>
          <a:p>
            <a:pPr marL="0" indent="0">
              <a:buNone/>
            </a:pPr>
            <a:r>
              <a:rPr lang="vi-VN" sz="2800" b="1" i="1" dirty="0" smtClean="0"/>
              <a:t>Tánh tam nghiệp con như hư không </a:t>
            </a:r>
          </a:p>
          <a:p>
            <a:pPr marL="0" indent="0">
              <a:buNone/>
            </a:pPr>
            <a:r>
              <a:rPr lang="vi-VN" sz="2800" b="1" i="1" dirty="0" smtClean="0"/>
              <a:t>Pháp Tạng Tỳ-kheo cũng như vậy</a:t>
            </a:r>
            <a:endParaRPr lang="en-US" sz="2800" b="1" i="1" dirty="0" smtClean="0"/>
          </a:p>
          <a:p>
            <a:pPr marL="0" indent="0">
              <a:buNone/>
            </a:pPr>
            <a:r>
              <a:rPr lang="vi-VN" sz="2800" b="1" i="1" dirty="0" smtClean="0"/>
              <a:t>Chẳng khởi chân tế, vì chúng sinh </a:t>
            </a:r>
          </a:p>
          <a:p>
            <a:pPr marL="0" indent="0">
              <a:buNone/>
            </a:pPr>
            <a:r>
              <a:rPr lang="vi-VN" sz="2800" b="1" i="1" dirty="0" smtClean="0"/>
              <a:t>Cùng đại chúng đến thọ cúng dường.</a:t>
            </a:r>
          </a:p>
          <a:p>
            <a:pPr marL="0" indent="0">
              <a:buNone/>
            </a:pPr>
            <a:endParaRPr lang="en-US" sz="2800" b="1" dirty="0"/>
          </a:p>
        </p:txBody>
      </p:sp>
      <p:sp>
        <p:nvSpPr>
          <p:cNvPr id="4" name="Content Placeholder 2"/>
          <p:cNvSpPr txBox="1">
            <a:spLocks/>
          </p:cNvSpPr>
          <p:nvPr/>
        </p:nvSpPr>
        <p:spPr>
          <a:xfrm>
            <a:off x="6781800" y="1305464"/>
            <a:ext cx="2133600" cy="2123536"/>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i="1" dirty="0" err="1" smtClean="0"/>
              <a:t>Thỉnh</a:t>
            </a:r>
            <a:r>
              <a:rPr lang="en-US" i="1" dirty="0" smtClean="0"/>
              <a:t> 3 </a:t>
            </a:r>
            <a:r>
              <a:rPr lang="en-US" i="1" dirty="0" err="1" smtClean="0"/>
              <a:t>lần</a:t>
            </a:r>
            <a:endParaRPr lang="en-US" i="1" dirty="0" smtClean="0"/>
          </a:p>
          <a:p>
            <a:pPr marL="0" indent="0">
              <a:buNone/>
            </a:pPr>
            <a:r>
              <a:rPr lang="en-US" i="1" dirty="0" err="1" smtClean="0"/>
              <a:t>Chỉ</a:t>
            </a:r>
            <a:r>
              <a:rPr lang="en-US" i="1" dirty="0" smtClean="0"/>
              <a:t> </a:t>
            </a:r>
            <a:r>
              <a:rPr lang="en-US" i="1" dirty="0" err="1" smtClean="0"/>
              <a:t>thỉnh</a:t>
            </a:r>
            <a:r>
              <a:rPr lang="en-US" i="1" dirty="0" smtClean="0"/>
              <a:t>, </a:t>
            </a:r>
            <a:r>
              <a:rPr lang="en-US" sz="5700" b="1" i="1" dirty="0" smtClean="0"/>
              <a:t>KHÔNG</a:t>
            </a:r>
            <a:r>
              <a:rPr lang="en-US" i="1" dirty="0" smtClean="0"/>
              <a:t> </a:t>
            </a:r>
            <a:r>
              <a:rPr lang="en-US" i="1" dirty="0" err="1" smtClean="0"/>
              <a:t>lạy</a:t>
            </a:r>
            <a:endParaRPr lang="en-US" i="1" dirty="0" smtClean="0"/>
          </a:p>
          <a:p>
            <a:pPr marL="0" indent="0">
              <a:buNone/>
            </a:pPr>
            <a:endParaRPr lang="en-US" i="1" dirty="0" smtClean="0"/>
          </a:p>
          <a:p>
            <a:pPr marL="0" indent="0">
              <a:buNone/>
            </a:pPr>
            <a:endParaRPr lang="en-US" i="1" dirty="0"/>
          </a:p>
          <a:p>
            <a:pPr marL="0" indent="0">
              <a:buNone/>
            </a:pPr>
            <a:endParaRPr lang="en-US" i="1" dirty="0"/>
          </a:p>
        </p:txBody>
      </p:sp>
      <p:sp>
        <p:nvSpPr>
          <p:cNvPr id="5" name="Content Placeholder 2"/>
          <p:cNvSpPr txBox="1">
            <a:spLocks/>
          </p:cNvSpPr>
          <p:nvPr/>
        </p:nvSpPr>
        <p:spPr>
          <a:xfrm>
            <a:off x="6858000" y="5334000"/>
            <a:ext cx="2214113" cy="12192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sz="1800" i="1" dirty="0" smtClean="0"/>
              <a:t>Thỉnh ba lần như vậy, thì những vị này liền quang lâm mà thủ hộ.</a:t>
            </a:r>
          </a:p>
        </p:txBody>
      </p:sp>
    </p:spTree>
    <p:extLst>
      <p:ext uri="{BB962C8B-B14F-4D97-AF65-F5344CB8AC3E}">
        <p14:creationId xmlns:p14="http://schemas.microsoft.com/office/powerpoint/2010/main" val="8688856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a:t>
            </a:r>
            <a:r>
              <a:rPr lang="en-US" dirty="0" err="1"/>
              <a:t>Pháp</a:t>
            </a:r>
            <a:r>
              <a:rPr lang="en-US" dirty="0"/>
              <a:t> </a:t>
            </a:r>
            <a:r>
              <a:rPr lang="en-US" dirty="0" err="1"/>
              <a:t>phương</a:t>
            </a:r>
            <a:r>
              <a:rPr lang="en-US" dirty="0"/>
              <a:t> </a:t>
            </a:r>
            <a:r>
              <a:rPr lang="en-US" dirty="0" err="1"/>
              <a:t>tiện</a:t>
            </a:r>
            <a:endParaRPr lang="en-US" dirty="0"/>
          </a:p>
        </p:txBody>
      </p:sp>
      <p:sp>
        <p:nvSpPr>
          <p:cNvPr id="3" name="Content Placeholder 2"/>
          <p:cNvSpPr>
            <a:spLocks noGrp="1"/>
          </p:cNvSpPr>
          <p:nvPr>
            <p:ph idx="1"/>
          </p:nvPr>
        </p:nvSpPr>
        <p:spPr/>
        <p:txBody>
          <a:bodyPr>
            <a:noAutofit/>
          </a:bodyPr>
          <a:lstStyle/>
          <a:p>
            <a:pPr marL="0" indent="0">
              <a:buNone/>
            </a:pPr>
            <a:r>
              <a:rPr lang="vi-VN" sz="1800" i="1" dirty="0"/>
              <a:t>Hành giả muốn vào đạo tràng, nếu thân tâm còn loạn động thì nên làm pháp phương tiện trước. Trong bảy ngày phải ở trong phòng riêng mà không được ở chung trong đạo tràng. Nếu không có </a:t>
            </a:r>
            <a:r>
              <a:rPr lang="vi-VN" sz="1800" i="1" dirty="0" smtClean="0"/>
              <a:t>phòng riêng </a:t>
            </a:r>
            <a:r>
              <a:rPr lang="vi-VN" sz="1800" i="1" dirty="0"/>
              <a:t>thì mới cho phép ở chung. Cả ngày lẫn đêm cần phải tập thử trước, cùng đọc tụng trước những bài văn sám hối cho trôi chảy, đồng thời làm những việc như giặt giũ, may vá, nấu cơm, gánh nước… Còn những việc lo toan cuộc sống đời thường phải buông bỏ hết. Chỉ nhớ nghĩ rằng: Chẳng bao lâu ta chắc chắn được sinh về Tịnh độ, cần phải nhất tâm sám hối, chớ có khởi tâm biếng lười. Mỗi người phải tự ký hẹn cho mình, chẳng tiếc thân mạng, thì sở nguyện cầu sinh thành tựu tức khắc. Không được khởi niệm vướng víu trong năm trần, cần phải quở trách xa lìa những thứ ái dục, siêng năng đoạn dứt sân hận, ngu si. Mỗi người chúng ta đều có những thứ ác nghiệp đã được tích tụ từ vô thỉ kiếp, do đó cần phải gấp rút mà cầu xả ly, chớ nên cho rằng sự sám hối này làm chướng ngại tâm niệm xả ly ấy. Mỗi người tự nên quan sát ngay bản thân mình những tập khí nào nặng hơn, </a:t>
            </a:r>
            <a:r>
              <a:rPr lang="en-US" sz="2000" i="1" dirty="0" err="1" smtClean="0"/>
              <a:t>cần</a:t>
            </a:r>
            <a:r>
              <a:rPr lang="en-US" sz="2000" i="1" dirty="0" smtClean="0"/>
              <a:t> </a:t>
            </a:r>
            <a:r>
              <a:rPr lang="vi-VN" sz="1800" i="1" dirty="0" smtClean="0"/>
              <a:t>phải </a:t>
            </a:r>
            <a:r>
              <a:rPr lang="vi-VN" sz="1800" i="1" dirty="0"/>
              <a:t>lập tức quở trách, </a:t>
            </a:r>
            <a:r>
              <a:rPr lang="en-US" sz="2000" i="1" dirty="0" err="1" smtClean="0"/>
              <a:t>rũ</a:t>
            </a:r>
            <a:r>
              <a:rPr lang="vi-VN" sz="2000" i="1" dirty="0" smtClean="0"/>
              <a:t> </a:t>
            </a:r>
            <a:r>
              <a:rPr lang="vi-VN" sz="1800" i="1" dirty="0"/>
              <a:t>bỏ và điều phục nó, khiến cho thân tâm trở lại trạng thái bình thường, </a:t>
            </a:r>
            <a:r>
              <a:rPr lang="en-US" sz="2000" i="1" dirty="0" err="1" smtClean="0"/>
              <a:t>chớ</a:t>
            </a:r>
            <a:r>
              <a:rPr lang="vi-VN" sz="2000" i="1" dirty="0" smtClean="0"/>
              <a:t> </a:t>
            </a:r>
            <a:r>
              <a:rPr lang="vi-VN" sz="1800" i="1" dirty="0"/>
              <a:t>để cho sự hành trì ấy luống công vô ích</a:t>
            </a:r>
            <a:r>
              <a:rPr lang="vi-VN" sz="1800" i="1" dirty="0" smtClean="0"/>
              <a:t>.</a:t>
            </a:r>
            <a:endParaRPr lang="en-US" sz="1800" i="1" dirty="0"/>
          </a:p>
        </p:txBody>
      </p:sp>
    </p:spTree>
    <p:extLst>
      <p:ext uri="{BB962C8B-B14F-4D97-AF65-F5344CB8AC3E}">
        <p14:creationId xmlns:p14="http://schemas.microsoft.com/office/powerpoint/2010/main" val="38246925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2819400"/>
          </a:xfrm>
        </p:spPr>
        <p:txBody>
          <a:bodyPr>
            <a:normAutofit/>
          </a:bodyPr>
          <a:lstStyle/>
          <a:p>
            <a:pPr marL="0" indent="0" algn="ctr">
              <a:buNone/>
            </a:pPr>
            <a:r>
              <a:rPr lang="en-US" sz="7000" i="1" dirty="0" err="1" smtClean="0"/>
              <a:t>Kính</a:t>
            </a:r>
            <a:r>
              <a:rPr lang="en-US" sz="7000" i="1" dirty="0" smtClean="0"/>
              <a:t> </a:t>
            </a:r>
            <a:r>
              <a:rPr lang="en-US" sz="7000" i="1" dirty="0" err="1" smtClean="0"/>
              <a:t>thỉnh</a:t>
            </a:r>
            <a:r>
              <a:rPr lang="en-US" sz="7000" i="1" dirty="0" smtClean="0"/>
              <a:t> </a:t>
            </a:r>
            <a:r>
              <a:rPr lang="en-US" sz="7000" i="1" dirty="0" err="1" smtClean="0"/>
              <a:t>Đại</a:t>
            </a:r>
            <a:r>
              <a:rPr lang="en-US" sz="7000" i="1" dirty="0" smtClean="0"/>
              <a:t> </a:t>
            </a:r>
            <a:r>
              <a:rPr lang="en-US" sz="7000" i="1" dirty="0" err="1" smtClean="0"/>
              <a:t>Chúng</a:t>
            </a:r>
            <a:r>
              <a:rPr lang="en-US" sz="7000" i="1" dirty="0" smtClean="0"/>
              <a:t> </a:t>
            </a:r>
            <a:r>
              <a:rPr lang="en-US" sz="7000" i="1" dirty="0" err="1" smtClean="0"/>
              <a:t>đứng</a:t>
            </a:r>
            <a:r>
              <a:rPr lang="en-US" sz="7000" i="1" dirty="0" smtClean="0"/>
              <a:t> </a:t>
            </a:r>
            <a:r>
              <a:rPr lang="en-US" sz="7000" i="1" dirty="0" err="1" smtClean="0"/>
              <a:t>tụng</a:t>
            </a:r>
            <a:r>
              <a:rPr lang="en-US" sz="7000" i="1" dirty="0" smtClean="0"/>
              <a:t> </a:t>
            </a:r>
            <a:r>
              <a:rPr lang="en-US" sz="7000" i="1" dirty="0" err="1" smtClean="0"/>
              <a:t>rồi</a:t>
            </a:r>
            <a:r>
              <a:rPr lang="en-US" sz="7000" i="1" dirty="0" smtClean="0"/>
              <a:t> </a:t>
            </a:r>
            <a:r>
              <a:rPr lang="en-US" sz="7000" i="1" dirty="0" err="1" smtClean="0"/>
              <a:t>lạy</a:t>
            </a:r>
            <a:endParaRPr lang="vi-VN" sz="7000" i="1" dirty="0"/>
          </a:p>
          <a:p>
            <a:pPr marL="0" indent="0">
              <a:buNone/>
            </a:pPr>
            <a:endParaRPr lang="en-US" dirty="0"/>
          </a:p>
        </p:txBody>
      </p:sp>
    </p:spTree>
    <p:extLst>
      <p:ext uri="{BB962C8B-B14F-4D97-AF65-F5344CB8AC3E}">
        <p14:creationId xmlns:p14="http://schemas.microsoft.com/office/powerpoint/2010/main" val="12692688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a:t>
            </a:r>
            <a:r>
              <a:rPr lang="en-US" dirty="0" smtClean="0"/>
              <a:t>. </a:t>
            </a:r>
            <a:r>
              <a:rPr lang="en-US" dirty="0" err="1" smtClean="0">
                <a:latin typeface="Calibri" panose="020F0502020204030204" pitchFamily="34" charset="0"/>
                <a:cs typeface="Calibri" panose="020F0502020204030204" pitchFamily="34" charset="0"/>
              </a:rPr>
              <a:t>Phần</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lễ</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thỉnh</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228600" y="1143000"/>
            <a:ext cx="8839200" cy="5334000"/>
          </a:xfrm>
          <a:ln>
            <a:noFill/>
          </a:ln>
        </p:spPr>
        <p:txBody>
          <a:bodyPr>
            <a:noAutofit/>
          </a:bodyPr>
          <a:lstStyle/>
          <a:p>
            <a:pPr marL="0" indent="0">
              <a:buNone/>
            </a:pPr>
            <a:r>
              <a:rPr lang="vi-VN" sz="2400" b="1" i="1" dirty="0" smtClean="0"/>
              <a:t>Đức Phật Di-đà, Quán Âm Bồ-tát, Thế Chí Bồ-tát, hải chúng Thanh tịnh, tất cả hiền Thánh mà con vừa thỉnh, nguyện xin các Ngài chẳng bỏ bổn tâm đại Từ đại Bi, dùng tha tâm đạo, cùng với thiên nhãn, thấy nghe không ngại, thần thông tự tại giáng lâm Đạo tràng, an trụ pháp tòa, quang minh chiếu khắp, nhiếp thủ chúng con. Xót thương che chở, khiến chúng con đều cùng thành tựu hạnh nguyện Bồ-đề. Thích-ca Văn Phật, cùng Định Quang Phật, Thế Tự Tại Vương, mười phương ba đời tất cả Chư Phật; Văn-thù Bồ-tát, Phổ Hiền Bồ-tát, Thánh chúng tam thừa, ngưỡng mong tất cả chư vị quang lâm, từ bi nhiếp thọ, thủ hộ chúng con. Các hàng Chư thiên, ma, Phạm, Long vương, cùng chư quỷ vương, chư thần hộ pháp, tất cả Hiền Thánh, quang lâm Đạo tràng, an ủi che chở khiến cho chúng con, thành tựu sở nguyện cầu sinh Tịnh độ</a:t>
            </a:r>
            <a:r>
              <a:rPr lang="en-US" sz="2400" b="1" i="1" dirty="0" smtClean="0"/>
              <a:t> (1 </a:t>
            </a:r>
            <a:r>
              <a:rPr lang="en-US" sz="2400" b="1" i="1" dirty="0" err="1" smtClean="0"/>
              <a:t>lạy</a:t>
            </a:r>
            <a:r>
              <a:rPr lang="en-US" sz="2400" b="1" i="1" dirty="0"/>
              <a:t>,</a:t>
            </a:r>
            <a:r>
              <a:rPr lang="en-US" sz="2400" b="1" i="1" dirty="0" smtClean="0"/>
              <a:t> 3 </a:t>
            </a:r>
            <a:r>
              <a:rPr lang="en-US" sz="2400" b="1" i="1" dirty="0" err="1" smtClean="0"/>
              <a:t>lần</a:t>
            </a:r>
            <a:r>
              <a:rPr lang="en-US" sz="2400" b="1" i="1" dirty="0" smtClean="0"/>
              <a:t>)</a:t>
            </a:r>
          </a:p>
        </p:txBody>
      </p:sp>
    </p:spTree>
    <p:extLst>
      <p:ext uri="{BB962C8B-B14F-4D97-AF65-F5344CB8AC3E}">
        <p14:creationId xmlns:p14="http://schemas.microsoft.com/office/powerpoint/2010/main" val="71373277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vi-VN" b="1" dirty="0"/>
              <a:t>VÃNG SANH TỊNH ĐỘ SÁM NGUYỆN NGHI</a:t>
            </a:r>
            <a:r>
              <a:rPr lang="en-US" b="1" dirty="0"/>
              <a:t/>
            </a:r>
            <a:br>
              <a:rPr lang="en-US" b="1" dirty="0"/>
            </a:br>
            <a:r>
              <a:rPr lang="vi-VN" b="1" dirty="0"/>
              <a:t>SỐ 1984</a:t>
            </a:r>
            <a:r>
              <a:rPr lang="en-US" b="1" dirty="0"/>
              <a:t/>
            </a:r>
            <a:br>
              <a:rPr lang="en-US" b="1" dirty="0"/>
            </a:br>
            <a:endParaRPr lang="en-US" dirty="0"/>
          </a:p>
        </p:txBody>
      </p:sp>
      <p:sp>
        <p:nvSpPr>
          <p:cNvPr id="3" name="Subtitle 2"/>
          <p:cNvSpPr>
            <a:spLocks noGrp="1"/>
          </p:cNvSpPr>
          <p:nvPr>
            <p:ph type="subTitle" idx="1"/>
          </p:nvPr>
        </p:nvSpPr>
        <p:spPr/>
        <p:txBody>
          <a:bodyPr/>
          <a:lstStyle/>
          <a:p>
            <a:r>
              <a:rPr lang="vi-VN" i="1" dirty="0"/>
              <a:t>Hán dịch: Đời Tống, Sa-môn Kỳ Sơn hiệu Tuân Thức soạn</a:t>
            </a:r>
            <a:r>
              <a:rPr lang="vi-VN" i="1" dirty="0" smtClean="0"/>
              <a:t>.</a:t>
            </a:r>
            <a:endParaRPr lang="en-US" i="1" dirty="0" smtClean="0"/>
          </a:p>
          <a:p>
            <a:r>
              <a:rPr lang="en-US" i="1" dirty="0" smtClean="0"/>
              <a:t>(</a:t>
            </a:r>
            <a:r>
              <a:rPr lang="en-US" i="1" dirty="0" err="1" smtClean="0"/>
              <a:t>Phần</a:t>
            </a:r>
            <a:r>
              <a:rPr lang="en-US" i="1" dirty="0" smtClean="0"/>
              <a:t> 2)</a:t>
            </a:r>
            <a:endParaRPr lang="en-US" dirty="0"/>
          </a:p>
        </p:txBody>
      </p:sp>
      <p:sp>
        <p:nvSpPr>
          <p:cNvPr id="4" name="Subtitle 2"/>
          <p:cNvSpPr txBox="1">
            <a:spLocks/>
          </p:cNvSpPr>
          <p:nvPr/>
        </p:nvSpPr>
        <p:spPr>
          <a:xfrm>
            <a:off x="457200" y="381000"/>
            <a:ext cx="8382000" cy="876300"/>
          </a:xfrm>
          <a:prstGeom prst="rect">
            <a:avLst/>
          </a:prstGeom>
        </p:spPr>
        <p:txBody>
          <a:bodyPr vert="horz" lIns="91440" tIns="45720" rIns="91440" bIns="45720" rtlCol="0">
            <a:normAutofit fontScale="85000" lnSpcReduction="2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vi-VN" dirty="0"/>
              <a:t>LINH SƠN PHÁP BẢO ĐẠI TẠNG KINH</a:t>
            </a:r>
            <a:endParaRPr lang="en-US" dirty="0"/>
          </a:p>
          <a:p>
            <a:r>
              <a:rPr lang="vi-VN" dirty="0"/>
              <a:t>TẬP 172</a:t>
            </a:r>
            <a:endParaRPr lang="en-US" dirty="0"/>
          </a:p>
        </p:txBody>
      </p:sp>
    </p:spTree>
    <p:extLst>
      <p:ext uri="{BB962C8B-B14F-4D97-AF65-F5344CB8AC3E}">
        <p14:creationId xmlns:p14="http://schemas.microsoft.com/office/powerpoint/2010/main" val="29637583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2819400"/>
          </a:xfrm>
        </p:spPr>
        <p:txBody>
          <a:bodyPr>
            <a:normAutofit fontScale="92500" lnSpcReduction="10000"/>
          </a:bodyPr>
          <a:lstStyle/>
          <a:p>
            <a:pPr marL="0" indent="0" algn="ctr">
              <a:buNone/>
            </a:pPr>
            <a:r>
              <a:rPr lang="vi-VN" sz="7000" i="1" dirty="0"/>
              <a:t>Đứng chắp tay, tưởng mình đứng trước Di-đà và Chư Phật</a:t>
            </a:r>
          </a:p>
          <a:p>
            <a:pPr marL="0" indent="0">
              <a:buNone/>
            </a:pPr>
            <a:endParaRPr lang="en-US" dirty="0"/>
          </a:p>
        </p:txBody>
      </p:sp>
    </p:spTree>
    <p:extLst>
      <p:ext uri="{BB962C8B-B14F-4D97-AF65-F5344CB8AC3E}">
        <p14:creationId xmlns:p14="http://schemas.microsoft.com/office/powerpoint/2010/main" val="39837842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a:t>
            </a:r>
            <a:r>
              <a:rPr lang="en-US" dirty="0" err="1"/>
              <a:t>Pháp</a:t>
            </a:r>
            <a:r>
              <a:rPr lang="en-US" dirty="0"/>
              <a:t> </a:t>
            </a:r>
            <a:r>
              <a:rPr lang="en-US" dirty="0" err="1"/>
              <a:t>ngợi</a:t>
            </a:r>
            <a:r>
              <a:rPr lang="en-US" dirty="0"/>
              <a:t> </a:t>
            </a:r>
            <a:r>
              <a:rPr lang="en-US" dirty="0" err="1"/>
              <a:t>khen</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52400" y="1223513"/>
            <a:ext cx="6629400" cy="5334000"/>
          </a:xfrm>
          <a:ln>
            <a:solidFill>
              <a:schemeClr val="accent1"/>
            </a:solidFill>
          </a:ln>
        </p:spPr>
        <p:txBody>
          <a:bodyPr>
            <a:noAutofit/>
          </a:bodyPr>
          <a:lstStyle/>
          <a:p>
            <a:pPr marL="0" indent="0">
              <a:buNone/>
            </a:pPr>
            <a:r>
              <a:rPr lang="vi-VN" sz="2800" b="1" i="1" dirty="0" smtClean="0"/>
              <a:t>Sắc như vàng Diêm-phù </a:t>
            </a:r>
          </a:p>
          <a:p>
            <a:pPr marL="0" indent="0">
              <a:buNone/>
            </a:pPr>
            <a:r>
              <a:rPr lang="vi-VN" sz="2800" b="1" i="1" dirty="0" smtClean="0"/>
              <a:t>Mặt tợ trăng tròn đầy </a:t>
            </a:r>
          </a:p>
          <a:p>
            <a:pPr marL="0" indent="0">
              <a:buNone/>
            </a:pPr>
            <a:r>
              <a:rPr lang="vi-VN" sz="2800" b="1" i="1" dirty="0" smtClean="0"/>
              <a:t>Thân ngời trí tuệ sáng </a:t>
            </a:r>
          </a:p>
          <a:p>
            <a:pPr marL="0" indent="0">
              <a:buNone/>
            </a:pPr>
            <a:r>
              <a:rPr lang="vi-VN" sz="2800" b="1" i="1" dirty="0" smtClean="0"/>
              <a:t>Chiếu khắp vô biên cõi. </a:t>
            </a:r>
          </a:p>
          <a:p>
            <a:pPr marL="0" indent="0">
              <a:buNone/>
            </a:pPr>
            <a:r>
              <a:rPr lang="vi-VN" sz="2800" b="1" i="1" dirty="0" smtClean="0"/>
              <a:t>Hàng phục các ma oán </a:t>
            </a:r>
          </a:p>
          <a:p>
            <a:pPr marL="0" indent="0">
              <a:buNone/>
            </a:pPr>
            <a:r>
              <a:rPr lang="vi-VN" sz="2800" b="1" i="1" dirty="0" smtClean="0"/>
              <a:t>Khéo khai hóa trời người</a:t>
            </a:r>
          </a:p>
          <a:p>
            <a:pPr marL="0" indent="0">
              <a:buNone/>
            </a:pPr>
            <a:r>
              <a:rPr lang="vi-VN" sz="2800" b="1" i="1" dirty="0" smtClean="0"/>
              <a:t>Nương thuyền Bát chánh ấy </a:t>
            </a:r>
          </a:p>
          <a:p>
            <a:pPr marL="0" indent="0">
              <a:buNone/>
            </a:pPr>
            <a:r>
              <a:rPr lang="vi-VN" sz="2800" b="1" i="1" dirty="0" smtClean="0"/>
              <a:t>Vượt tất cả khổ nạn</a:t>
            </a:r>
          </a:p>
          <a:p>
            <a:pPr marL="0" indent="0">
              <a:buNone/>
            </a:pPr>
            <a:r>
              <a:rPr lang="vi-VN" sz="2800" b="1" i="1" dirty="0" smtClean="0"/>
              <a:t>Nghe tên chứng Bất thoái </a:t>
            </a:r>
          </a:p>
          <a:p>
            <a:pPr marL="0" indent="0">
              <a:buNone/>
            </a:pPr>
            <a:r>
              <a:rPr lang="vi-VN" sz="2800" b="1" i="1" dirty="0" smtClean="0"/>
              <a:t>Nên con quy mạng lễ.</a:t>
            </a:r>
          </a:p>
        </p:txBody>
      </p:sp>
      <p:sp>
        <p:nvSpPr>
          <p:cNvPr id="5" name="Content Placeholder 2"/>
          <p:cNvSpPr txBox="1">
            <a:spLocks/>
          </p:cNvSpPr>
          <p:nvPr/>
        </p:nvSpPr>
        <p:spPr>
          <a:xfrm>
            <a:off x="6784675" y="2281687"/>
            <a:ext cx="2214113" cy="457631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vi-VN" sz="1800" i="1" dirty="0" smtClean="0"/>
          </a:p>
        </p:txBody>
      </p:sp>
    </p:spTree>
    <p:extLst>
      <p:ext uri="{BB962C8B-B14F-4D97-AF65-F5344CB8AC3E}">
        <p14:creationId xmlns:p14="http://schemas.microsoft.com/office/powerpoint/2010/main" val="31917600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a:t>
            </a:r>
            <a:r>
              <a:rPr lang="en-US" dirty="0" err="1"/>
              <a:t>Pháp</a:t>
            </a:r>
            <a:r>
              <a:rPr lang="en-US" dirty="0"/>
              <a:t> </a:t>
            </a:r>
            <a:r>
              <a:rPr lang="en-US" dirty="0" err="1"/>
              <a:t>ngợi</a:t>
            </a:r>
            <a:r>
              <a:rPr lang="en-US" dirty="0"/>
              <a:t> </a:t>
            </a:r>
            <a:r>
              <a:rPr lang="en-US" dirty="0" err="1"/>
              <a:t>khen</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52400" y="1143000"/>
            <a:ext cx="8839200" cy="5334000"/>
          </a:xfrm>
          <a:ln>
            <a:solidFill>
              <a:schemeClr val="accent1"/>
            </a:solidFill>
          </a:ln>
        </p:spPr>
        <p:txBody>
          <a:bodyPr>
            <a:noAutofit/>
          </a:bodyPr>
          <a:lstStyle/>
          <a:p>
            <a:pPr marL="0" indent="0">
              <a:buNone/>
            </a:pPr>
            <a:r>
              <a:rPr lang="vi-VN" sz="2600" b="1" i="1" dirty="0" smtClean="0"/>
              <a:t>Con nay nguyện đem công đức ngợi khen Phật này, cùng những thiện căn tu hành Đại thừa vô thượng, Hồi hướng cho Chư thiên long bát bộ, Đại phạm Thiên vương, Tam thập Tam thiên, Diêm-la ngũ đạo, Lục trai Bát vương, Hành bệnh quỷ vương, cùng chư quyến thuộc, và chư thổ thần ở trong cõi này, chư vị hộ pháp tăng chúng già Lam. Lại vì quốc vương, Đế chủ, nhân dân khắp trong cả nước, Thầy bạn cha mẹ, Thiện ác tri thức, Đàn-việt lập chùa, tín thí mười phương, lại vì chúng sinh trong khắp pháp giới, ngưỡng mong tất cả, nhờ thiện căn này, bình đẳng huân tu, thành tựu hai thứ, công đức trí tuệ, trang nghiêm pháp thân, đến lúc mạng chung, đồng sinh Cực lạc.</a:t>
            </a:r>
          </a:p>
        </p:txBody>
      </p:sp>
      <p:sp>
        <p:nvSpPr>
          <p:cNvPr id="5" name="Content Placeholder 2"/>
          <p:cNvSpPr txBox="1">
            <a:spLocks/>
          </p:cNvSpPr>
          <p:nvPr/>
        </p:nvSpPr>
        <p:spPr>
          <a:xfrm>
            <a:off x="6781800" y="304800"/>
            <a:ext cx="2214113" cy="6858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sz="1800" i="1" dirty="0" smtClean="0"/>
              <a:t>Lạy xong đứng dạy xướng</a:t>
            </a:r>
          </a:p>
        </p:txBody>
      </p:sp>
    </p:spTree>
    <p:extLst>
      <p:ext uri="{BB962C8B-B14F-4D97-AF65-F5344CB8AC3E}">
        <p14:creationId xmlns:p14="http://schemas.microsoft.com/office/powerpoint/2010/main" val="417965989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a:t>
            </a:r>
            <a:r>
              <a:rPr lang="en-US" dirty="0" err="1" smtClean="0">
                <a:latin typeface="Calibri" panose="020F0502020204030204" pitchFamily="34" charset="0"/>
                <a:cs typeface="Calibri" panose="020F0502020204030204" pitchFamily="34" charset="0"/>
              </a:rPr>
              <a:t>Pháp</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lạy</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Phật</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600201"/>
            <a:ext cx="5638800" cy="2133600"/>
          </a:xfrm>
        </p:spPr>
        <p:txBody>
          <a:bodyPr>
            <a:normAutofit/>
          </a:bodyPr>
          <a:lstStyle/>
          <a:p>
            <a:pPr marL="0" lvl="0" indent="0">
              <a:buNone/>
            </a:pPr>
            <a:r>
              <a:rPr lang="vi-VN" b="1" dirty="0" smtClean="0"/>
              <a:t>Nhất tâm kính lễ Bổn sư Thích-ca Mâu-ni Phật. </a:t>
            </a:r>
            <a:endParaRPr lang="en-US" dirty="0"/>
          </a:p>
        </p:txBody>
      </p:sp>
      <p:sp>
        <p:nvSpPr>
          <p:cNvPr id="4" name="Content Placeholder 2"/>
          <p:cNvSpPr txBox="1">
            <a:spLocks/>
          </p:cNvSpPr>
          <p:nvPr/>
        </p:nvSpPr>
        <p:spPr>
          <a:xfrm>
            <a:off x="6400800" y="1600201"/>
            <a:ext cx="2133600" cy="1981200"/>
          </a:xfrm>
          <a:prstGeom prst="rect">
            <a:avLst/>
          </a:prstGeom>
        </p:spPr>
        <p:txBody>
          <a:bodyPr vert="horz" lIns="91440" tIns="45720" rIns="91440" bIns="45720" rtlCol="0">
            <a:normAutofit fontScale="4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Ngợi khen xong phải lạy Phật. Lúc lạy phải quán tưởng tất cả Chư Phật là cha lành của ta hay khiến cho ta được sinh về Tịnh độ của Chư Phật.</a:t>
            </a:r>
            <a:endParaRPr lang="en-US" i="1" dirty="0"/>
          </a:p>
        </p:txBody>
      </p:sp>
      <p:sp>
        <p:nvSpPr>
          <p:cNvPr id="6" name="Content Placeholder 2"/>
          <p:cNvSpPr txBox="1">
            <a:spLocks/>
          </p:cNvSpPr>
          <p:nvPr/>
        </p:nvSpPr>
        <p:spPr>
          <a:xfrm>
            <a:off x="457200" y="3276600"/>
            <a:ext cx="5943600" cy="2971800"/>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Phật, chúng sinh tánh thường rỗng lặng</a:t>
            </a:r>
          </a:p>
          <a:p>
            <a:pPr marL="0" indent="0">
              <a:buNone/>
            </a:pPr>
            <a:r>
              <a:rPr lang="vi-VN" i="1" dirty="0" smtClean="0"/>
              <a:t>Đạo cảm ứng không thể nghĩ bàn</a:t>
            </a:r>
          </a:p>
          <a:p>
            <a:pPr marL="0" indent="0">
              <a:buNone/>
            </a:pPr>
            <a:r>
              <a:rPr lang="vi-VN" i="1" dirty="0" smtClean="0"/>
              <a:t>Đạo tràng con tựa như Đế châu</a:t>
            </a:r>
          </a:p>
          <a:p>
            <a:pPr marL="0" indent="0">
              <a:buNone/>
            </a:pPr>
            <a:r>
              <a:rPr lang="vi-VN" i="1" dirty="0" smtClean="0"/>
              <a:t>Thích-ca Như Lai hiện trong ấy </a:t>
            </a:r>
          </a:p>
          <a:p>
            <a:pPr marL="0" indent="0">
              <a:buNone/>
            </a:pPr>
            <a:r>
              <a:rPr lang="vi-VN" i="1" dirty="0" smtClean="0"/>
              <a:t>Thân con ảnh hiện trước Thích-ca </a:t>
            </a:r>
          </a:p>
          <a:p>
            <a:pPr marL="0" indent="0">
              <a:buNone/>
            </a:pPr>
            <a:r>
              <a:rPr lang="vi-VN" i="1" dirty="0" smtClean="0"/>
              <a:t>Cúi đầu đảnh lễ xin quy mạng.</a:t>
            </a:r>
            <a:endParaRPr lang="vi-VN" i="1" dirty="0"/>
          </a:p>
        </p:txBody>
      </p:sp>
      <p:sp>
        <p:nvSpPr>
          <p:cNvPr id="7" name="Content Placeholder 2"/>
          <p:cNvSpPr txBox="1">
            <a:spLocks/>
          </p:cNvSpPr>
          <p:nvPr/>
        </p:nvSpPr>
        <p:spPr>
          <a:xfrm>
            <a:off x="6400800" y="3733800"/>
            <a:ext cx="2133600" cy="1371600"/>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Xướng xong lạy một lạy, quán tưởng </a:t>
            </a:r>
            <a:endParaRPr lang="en-US" i="1" dirty="0"/>
          </a:p>
        </p:txBody>
      </p:sp>
    </p:spTree>
    <p:extLst>
      <p:ext uri="{BB962C8B-B14F-4D97-AF65-F5344CB8AC3E}">
        <p14:creationId xmlns:p14="http://schemas.microsoft.com/office/powerpoint/2010/main" val="17566425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a:t>
            </a:r>
            <a:r>
              <a:rPr lang="en-US" dirty="0" err="1" smtClean="0">
                <a:latin typeface="Calibri" panose="020F0502020204030204" pitchFamily="34" charset="0"/>
                <a:cs typeface="Calibri" panose="020F0502020204030204" pitchFamily="34" charset="0"/>
              </a:rPr>
              <a:t>Pháp</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lạy</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Phật</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600201"/>
            <a:ext cx="5638800" cy="2133600"/>
          </a:xfrm>
        </p:spPr>
        <p:txBody>
          <a:bodyPr>
            <a:normAutofit fontScale="92500" lnSpcReduction="20000"/>
          </a:bodyPr>
          <a:lstStyle/>
          <a:p>
            <a:pPr marL="0" lvl="0" indent="0">
              <a:buNone/>
            </a:pPr>
            <a:r>
              <a:rPr lang="vi-VN" b="1" dirty="0" smtClean="0"/>
              <a:t>Nhất tâm kính lễ quá khứ cửu viễn kiếp trung Định Quang Phật, Quang Viễn Phật, Long Âm Phật đẳng, ngũ thập tam Phật. </a:t>
            </a:r>
            <a:endParaRPr lang="en-US" dirty="0"/>
          </a:p>
        </p:txBody>
      </p:sp>
      <p:sp>
        <p:nvSpPr>
          <p:cNvPr id="4" name="Content Placeholder 2"/>
          <p:cNvSpPr txBox="1">
            <a:spLocks/>
          </p:cNvSpPr>
          <p:nvPr/>
        </p:nvSpPr>
        <p:spPr>
          <a:xfrm>
            <a:off x="6400800" y="1600201"/>
            <a:ext cx="2133600" cy="1981200"/>
          </a:xfrm>
          <a:prstGeom prst="rect">
            <a:avLst/>
          </a:prstGeom>
        </p:spPr>
        <p:txBody>
          <a:bodyPr vert="horz" lIns="91440" tIns="45720" rIns="91440" bIns="45720" rtlCol="0">
            <a:normAutofit fontScale="4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Năm mươi ba vị Phật này đã nói rõ trong phần lễ thỉnh. Chúng ta nên quán tưởng thân này như huyễn như hóa, tự thấy ở trước Chư Phật đó, đảnh lễ tất cả Chư Phật.</a:t>
            </a:r>
            <a:endParaRPr lang="en-US" i="1" dirty="0"/>
          </a:p>
        </p:txBody>
      </p:sp>
      <p:sp>
        <p:nvSpPr>
          <p:cNvPr id="6" name="Content Placeholder 2"/>
          <p:cNvSpPr txBox="1">
            <a:spLocks/>
          </p:cNvSpPr>
          <p:nvPr/>
        </p:nvSpPr>
        <p:spPr>
          <a:xfrm>
            <a:off x="457200" y="3505200"/>
            <a:ext cx="5943600" cy="2971800"/>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Phật, chúng sinh tánh thường rỗng lặng</a:t>
            </a:r>
          </a:p>
          <a:p>
            <a:pPr marL="0" indent="0">
              <a:buNone/>
            </a:pPr>
            <a:r>
              <a:rPr lang="vi-VN" i="1" dirty="0" smtClean="0"/>
              <a:t>Đạo cảm ứng không thể nghĩ bàn</a:t>
            </a:r>
          </a:p>
          <a:p>
            <a:pPr marL="0" indent="0">
              <a:buNone/>
            </a:pPr>
            <a:r>
              <a:rPr lang="vi-VN" i="1" dirty="0" smtClean="0"/>
              <a:t>Đạo tràng con tựa như Đế châu</a:t>
            </a:r>
            <a:endParaRPr lang="en-US" i="1" dirty="0" smtClean="0"/>
          </a:p>
          <a:p>
            <a:pPr marL="0" indent="0">
              <a:buNone/>
            </a:pPr>
            <a:r>
              <a:rPr lang="vi-VN" i="1" dirty="0" smtClean="0"/>
              <a:t>Năm mươi ba Phật hiện trong đó</a:t>
            </a:r>
            <a:endParaRPr lang="en-US" i="1" dirty="0" smtClean="0"/>
          </a:p>
          <a:p>
            <a:pPr marL="0" indent="0">
              <a:buNone/>
            </a:pPr>
            <a:r>
              <a:rPr lang="vi-VN" i="1" dirty="0" smtClean="0"/>
              <a:t>Thân con ảnh hiện trước Chư Phật </a:t>
            </a:r>
          </a:p>
          <a:p>
            <a:pPr marL="0" indent="0">
              <a:buNone/>
            </a:pPr>
            <a:r>
              <a:rPr lang="vi-VN" i="1" dirty="0" smtClean="0"/>
              <a:t>Cúi đầu đảnh lễ xin quy mạng.</a:t>
            </a:r>
            <a:endParaRPr lang="vi-VN" i="1" dirty="0"/>
          </a:p>
        </p:txBody>
      </p:sp>
      <p:sp>
        <p:nvSpPr>
          <p:cNvPr id="7" name="Content Placeholder 2"/>
          <p:cNvSpPr txBox="1">
            <a:spLocks/>
          </p:cNvSpPr>
          <p:nvPr/>
        </p:nvSpPr>
        <p:spPr>
          <a:xfrm>
            <a:off x="6400800" y="3733800"/>
            <a:ext cx="2133600" cy="1371600"/>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Xướng xong lạy một lạy, quán tưởng </a:t>
            </a:r>
            <a:endParaRPr lang="en-US" i="1" dirty="0"/>
          </a:p>
        </p:txBody>
      </p:sp>
    </p:spTree>
    <p:extLst>
      <p:ext uri="{BB962C8B-B14F-4D97-AF65-F5344CB8AC3E}">
        <p14:creationId xmlns:p14="http://schemas.microsoft.com/office/powerpoint/2010/main" val="385509096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a:t>
            </a:r>
            <a:r>
              <a:rPr lang="en-US" dirty="0" err="1" smtClean="0">
                <a:latin typeface="Calibri" panose="020F0502020204030204" pitchFamily="34" charset="0"/>
                <a:cs typeface="Calibri" panose="020F0502020204030204" pitchFamily="34" charset="0"/>
              </a:rPr>
              <a:t>Pháp</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lạy</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Phật</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600201"/>
            <a:ext cx="5638800" cy="2133600"/>
          </a:xfrm>
        </p:spPr>
        <p:txBody>
          <a:bodyPr>
            <a:normAutofit/>
          </a:bodyPr>
          <a:lstStyle/>
          <a:p>
            <a:pPr marL="0" lvl="0" indent="0">
              <a:buNone/>
            </a:pPr>
            <a:r>
              <a:rPr lang="vi-VN" b="1" dirty="0" smtClean="0"/>
              <a:t>Nhất tâm kính lễ quá khứ cửu diệt Thế Tự Tại Vương Phật</a:t>
            </a:r>
            <a:r>
              <a:rPr lang="vi-VN" b="1" dirty="0" smtClean="0"/>
              <a:t>.</a:t>
            </a:r>
            <a:endParaRPr lang="vi-VN" b="1" dirty="0" smtClean="0"/>
          </a:p>
        </p:txBody>
      </p:sp>
      <p:sp>
        <p:nvSpPr>
          <p:cNvPr id="4" name="Content Placeholder 2"/>
          <p:cNvSpPr txBox="1">
            <a:spLocks/>
          </p:cNvSpPr>
          <p:nvPr/>
        </p:nvSpPr>
        <p:spPr>
          <a:xfrm>
            <a:off x="6400800" y="1600201"/>
            <a:ext cx="2133600" cy="1981200"/>
          </a:xfrm>
          <a:prstGeom prst="rect">
            <a:avLst/>
          </a:prstGeom>
        </p:spPr>
        <p:txBody>
          <a:bodyPr vert="horz" lIns="91440" tIns="45720" rIns="91440" bIns="45720" rtlCol="0">
            <a:normAutofit fontScale="4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Chư Phật từ đây xuống đến mười phương đều dùng tướng lưỡi rộng dài xưng tán Cực lạc, phải quán tưởng thân ta đối trước Chư Phật trong hằng sa Tịnh độ.</a:t>
            </a:r>
            <a:endParaRPr lang="en-US" i="1" dirty="0"/>
          </a:p>
        </p:txBody>
      </p:sp>
      <p:sp>
        <p:nvSpPr>
          <p:cNvPr id="6" name="Content Placeholder 2"/>
          <p:cNvSpPr txBox="1">
            <a:spLocks/>
          </p:cNvSpPr>
          <p:nvPr/>
        </p:nvSpPr>
        <p:spPr>
          <a:xfrm>
            <a:off x="457200" y="3505200"/>
            <a:ext cx="5943600" cy="2971800"/>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Phật, chúng sinh tánh thường rỗng lặng</a:t>
            </a:r>
          </a:p>
          <a:p>
            <a:pPr marL="0" indent="0">
              <a:buNone/>
            </a:pPr>
            <a:r>
              <a:rPr lang="vi-VN" i="1" dirty="0" smtClean="0"/>
              <a:t>Đạo cảm ứng không thể nghĩ bàn</a:t>
            </a:r>
          </a:p>
          <a:p>
            <a:pPr marL="0" indent="0">
              <a:buNone/>
            </a:pPr>
            <a:r>
              <a:rPr lang="vi-VN" i="1" dirty="0" smtClean="0"/>
              <a:t>Đạo tràng con tựa như Đế châu</a:t>
            </a:r>
            <a:endParaRPr lang="en-US" i="1" dirty="0" smtClean="0"/>
          </a:p>
          <a:p>
            <a:pPr marL="0" indent="0">
              <a:buNone/>
            </a:pPr>
            <a:r>
              <a:rPr lang="en-US" sz="3800" i="1" dirty="0" err="1" smtClean="0"/>
              <a:t>Mười</a:t>
            </a:r>
            <a:r>
              <a:rPr lang="en-US" sz="3800" i="1" dirty="0" smtClean="0"/>
              <a:t> </a:t>
            </a:r>
            <a:r>
              <a:rPr lang="en-US" sz="3800" i="1" dirty="0" err="1" smtClean="0"/>
              <a:t>phương</a:t>
            </a:r>
            <a:r>
              <a:rPr lang="en-US" sz="3800" i="1" dirty="0" smtClean="0"/>
              <a:t> </a:t>
            </a:r>
            <a:r>
              <a:rPr lang="en-US" sz="3800" i="1" dirty="0" err="1" smtClean="0"/>
              <a:t>Chư</a:t>
            </a:r>
            <a:r>
              <a:rPr lang="en-US" sz="3800" i="1" dirty="0" smtClean="0"/>
              <a:t> </a:t>
            </a:r>
            <a:r>
              <a:rPr lang="vi-VN" i="1" dirty="0" smtClean="0"/>
              <a:t>Phật hiện trong đó</a:t>
            </a:r>
            <a:endParaRPr lang="en-US" i="1" dirty="0" smtClean="0"/>
          </a:p>
          <a:p>
            <a:pPr marL="0" indent="0">
              <a:buNone/>
            </a:pPr>
            <a:r>
              <a:rPr lang="vi-VN" i="1" dirty="0" smtClean="0"/>
              <a:t>Thân con ảnh hiện trước Chư Phật </a:t>
            </a:r>
          </a:p>
          <a:p>
            <a:pPr marL="0" indent="0">
              <a:buNone/>
            </a:pPr>
            <a:r>
              <a:rPr lang="vi-VN" i="1" dirty="0" smtClean="0"/>
              <a:t>Cúi đầu đảnh lễ xin quy mạng.</a:t>
            </a:r>
            <a:endParaRPr lang="vi-VN" i="1" dirty="0"/>
          </a:p>
        </p:txBody>
      </p:sp>
      <p:sp>
        <p:nvSpPr>
          <p:cNvPr id="7" name="Content Placeholder 2"/>
          <p:cNvSpPr txBox="1">
            <a:spLocks/>
          </p:cNvSpPr>
          <p:nvPr/>
        </p:nvSpPr>
        <p:spPr>
          <a:xfrm>
            <a:off x="6400800" y="3733800"/>
            <a:ext cx="2133600" cy="1371600"/>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Xướng xong lạy một lạy, quán tưởng </a:t>
            </a:r>
            <a:endParaRPr lang="en-US" i="1" dirty="0"/>
          </a:p>
        </p:txBody>
      </p:sp>
    </p:spTree>
    <p:extLst>
      <p:ext uri="{BB962C8B-B14F-4D97-AF65-F5344CB8AC3E}">
        <p14:creationId xmlns:p14="http://schemas.microsoft.com/office/powerpoint/2010/main" val="297180343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a:t>
            </a:r>
            <a:r>
              <a:rPr lang="en-US" dirty="0" err="1" smtClean="0">
                <a:latin typeface="Calibri" panose="020F0502020204030204" pitchFamily="34" charset="0"/>
                <a:cs typeface="Calibri" panose="020F0502020204030204" pitchFamily="34" charset="0"/>
              </a:rPr>
              <a:t>Pháp</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lạy</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Phật</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371600"/>
            <a:ext cx="5638800" cy="2133600"/>
          </a:xfrm>
        </p:spPr>
        <p:txBody>
          <a:bodyPr>
            <a:normAutofit fontScale="92500"/>
          </a:bodyPr>
          <a:lstStyle/>
          <a:p>
            <a:pPr marL="0" lvl="0" indent="0">
              <a:buNone/>
            </a:pPr>
            <a:r>
              <a:rPr lang="vi-VN" b="1" dirty="0" smtClean="0"/>
              <a:t>Nhất </a:t>
            </a:r>
            <a:r>
              <a:rPr lang="vi-VN" b="1" dirty="0" smtClean="0"/>
              <a:t>tâm kính lễ Đông Phương Bất Động Phật đẳng, tận Đông phương hà sa Tịnh độ nhất thiết Chư Phật.</a:t>
            </a:r>
          </a:p>
        </p:txBody>
      </p:sp>
      <p:sp>
        <p:nvSpPr>
          <p:cNvPr id="4" name="Content Placeholder 2"/>
          <p:cNvSpPr txBox="1">
            <a:spLocks/>
          </p:cNvSpPr>
          <p:nvPr/>
        </p:nvSpPr>
        <p:spPr>
          <a:xfrm>
            <a:off x="6400800" y="1600201"/>
            <a:ext cx="2133600" cy="1981200"/>
          </a:xfrm>
          <a:prstGeom prst="rect">
            <a:avLst/>
          </a:prstGeom>
        </p:spPr>
        <p:txBody>
          <a:bodyPr vert="horz" lIns="91440" tIns="45720" rIns="91440" bIns="45720" rtlCol="0">
            <a:normAutofit fontScale="4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Chư Phật từ đây xuống đến mười phương đều dùng tướng lưỡi rộng dài xưng tán Cực lạc, phải quán tưởng thân ta đối trước Chư Phật trong hằng sa Tịnh độ.</a:t>
            </a:r>
            <a:endParaRPr lang="en-US" i="1" dirty="0"/>
          </a:p>
        </p:txBody>
      </p:sp>
      <p:sp>
        <p:nvSpPr>
          <p:cNvPr id="6" name="Content Placeholder 2"/>
          <p:cNvSpPr txBox="1">
            <a:spLocks/>
          </p:cNvSpPr>
          <p:nvPr/>
        </p:nvSpPr>
        <p:spPr>
          <a:xfrm>
            <a:off x="457200" y="3505200"/>
            <a:ext cx="5943600" cy="2971800"/>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Phật, chúng sinh tánh thường rỗng lặng</a:t>
            </a:r>
          </a:p>
          <a:p>
            <a:pPr marL="0" indent="0">
              <a:buNone/>
            </a:pPr>
            <a:r>
              <a:rPr lang="vi-VN" i="1" dirty="0" smtClean="0"/>
              <a:t>Đạo cảm ứng không thể nghĩ bàn</a:t>
            </a:r>
          </a:p>
          <a:p>
            <a:pPr marL="0" indent="0">
              <a:buNone/>
            </a:pPr>
            <a:r>
              <a:rPr lang="vi-VN" i="1" dirty="0" smtClean="0"/>
              <a:t>Đạo tràng con tựa như Đế châu</a:t>
            </a:r>
            <a:endParaRPr lang="en-US" i="1" dirty="0" smtClean="0"/>
          </a:p>
          <a:p>
            <a:pPr marL="0" indent="0">
              <a:buNone/>
            </a:pPr>
            <a:r>
              <a:rPr lang="en-US" sz="3800" i="1" dirty="0" err="1" smtClean="0"/>
              <a:t>Mười</a:t>
            </a:r>
            <a:r>
              <a:rPr lang="en-US" sz="3800" i="1" dirty="0" smtClean="0"/>
              <a:t> </a:t>
            </a:r>
            <a:r>
              <a:rPr lang="en-US" sz="3800" i="1" dirty="0" err="1" smtClean="0"/>
              <a:t>phương</a:t>
            </a:r>
            <a:r>
              <a:rPr lang="en-US" sz="3800" i="1" dirty="0" smtClean="0"/>
              <a:t> </a:t>
            </a:r>
            <a:r>
              <a:rPr lang="en-US" sz="3800" i="1" dirty="0" err="1" smtClean="0"/>
              <a:t>Chư</a:t>
            </a:r>
            <a:r>
              <a:rPr lang="en-US" sz="3800" i="1" dirty="0" smtClean="0"/>
              <a:t> </a:t>
            </a:r>
            <a:r>
              <a:rPr lang="vi-VN" i="1" dirty="0" smtClean="0"/>
              <a:t>Phật hiện trong đó</a:t>
            </a:r>
            <a:endParaRPr lang="en-US" i="1" dirty="0" smtClean="0"/>
          </a:p>
          <a:p>
            <a:pPr marL="0" indent="0">
              <a:buNone/>
            </a:pPr>
            <a:r>
              <a:rPr lang="vi-VN" i="1" dirty="0" smtClean="0"/>
              <a:t>Thân con ảnh hiện trước Chư Phật </a:t>
            </a:r>
          </a:p>
          <a:p>
            <a:pPr marL="0" indent="0">
              <a:buNone/>
            </a:pPr>
            <a:r>
              <a:rPr lang="vi-VN" i="1" dirty="0" smtClean="0"/>
              <a:t>Cúi đầu đảnh lễ xin quy mạng.</a:t>
            </a:r>
            <a:endParaRPr lang="vi-VN" i="1" dirty="0"/>
          </a:p>
        </p:txBody>
      </p:sp>
      <p:sp>
        <p:nvSpPr>
          <p:cNvPr id="7" name="Content Placeholder 2"/>
          <p:cNvSpPr txBox="1">
            <a:spLocks/>
          </p:cNvSpPr>
          <p:nvPr/>
        </p:nvSpPr>
        <p:spPr>
          <a:xfrm>
            <a:off x="6400800" y="3733800"/>
            <a:ext cx="2133600" cy="1371600"/>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Xướng xong lạy một lạy, quán tưởng </a:t>
            </a:r>
            <a:endParaRPr lang="en-US" i="1" dirty="0"/>
          </a:p>
        </p:txBody>
      </p:sp>
    </p:spTree>
    <p:extLst>
      <p:ext uri="{BB962C8B-B14F-4D97-AF65-F5344CB8AC3E}">
        <p14:creationId xmlns:p14="http://schemas.microsoft.com/office/powerpoint/2010/main" val="31268678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a:t>
            </a:r>
            <a:r>
              <a:rPr lang="en-US" dirty="0"/>
              <a:t>Ý </a:t>
            </a:r>
            <a:r>
              <a:rPr lang="en-US" dirty="0" err="1"/>
              <a:t>chánh</a:t>
            </a:r>
            <a:r>
              <a:rPr lang="en-US" dirty="0"/>
              <a:t> </a:t>
            </a:r>
            <a:r>
              <a:rPr lang="en-US" dirty="0" err="1"/>
              <a:t>tu</a:t>
            </a:r>
            <a:endParaRPr lang="en-US" dirty="0"/>
          </a:p>
        </p:txBody>
      </p:sp>
      <p:sp>
        <p:nvSpPr>
          <p:cNvPr id="3" name="Content Placeholder 2"/>
          <p:cNvSpPr>
            <a:spLocks noGrp="1"/>
          </p:cNvSpPr>
          <p:nvPr>
            <p:ph idx="1"/>
          </p:nvPr>
        </p:nvSpPr>
        <p:spPr>
          <a:xfrm>
            <a:off x="228600" y="1066800"/>
            <a:ext cx="8610600" cy="5486400"/>
          </a:xfrm>
        </p:spPr>
        <p:txBody>
          <a:bodyPr>
            <a:noAutofit/>
          </a:bodyPr>
          <a:lstStyle/>
          <a:p>
            <a:pPr marL="0" indent="0">
              <a:buNone/>
            </a:pPr>
            <a:r>
              <a:rPr lang="vi-VN" sz="2000" i="1" dirty="0"/>
              <a:t>Trong Đại tập kinh, Bồ-tát niệm Phật Tam-muội Phần, thì nói thời hạn là bốn mươi chín ngày; Cổ </a:t>
            </a:r>
            <a:r>
              <a:rPr lang="en-US" sz="2400" i="1" dirty="0" err="1" smtClean="0"/>
              <a:t>Âm</a:t>
            </a:r>
            <a:r>
              <a:rPr lang="en-US" sz="2400" i="1" dirty="0" smtClean="0"/>
              <a:t> </a:t>
            </a:r>
            <a:r>
              <a:rPr lang="vi-VN" sz="2000" i="1" dirty="0" smtClean="0"/>
              <a:t>Vương </a:t>
            </a:r>
            <a:r>
              <a:rPr lang="vi-VN" sz="2000" i="1" dirty="0"/>
              <a:t>và Đại Di-đà kinh thì nói mười ngày mười đêm; Thập Lục Quán kinh và Tiểu Bổn Di-đà thì nói bảy ngày bảy đêm, vậy chúng ta căn cứ vào ba thuyết đó, quyết không được giảm ít hơn nữa.</a:t>
            </a:r>
            <a:endParaRPr lang="en-US" sz="1050" i="1" dirty="0"/>
          </a:p>
          <a:p>
            <a:pPr marL="0" indent="0">
              <a:buNone/>
            </a:pPr>
            <a:r>
              <a:rPr lang="vi-VN" sz="2000" i="1" dirty="0"/>
              <a:t>Thế nào là Ý chánh tu? Ngài Thiên Thân luận rằng: Thấu được nghĩa gì? Đó là quán thế giới Cực lạc, thấy được Phật A-di-đà, nguyện sinh về cõi ấy.</a:t>
            </a:r>
            <a:endParaRPr lang="en-US" sz="1050" i="1" dirty="0"/>
          </a:p>
          <a:p>
            <a:pPr marL="0" indent="0">
              <a:buNone/>
            </a:pPr>
            <a:r>
              <a:rPr lang="vi-VN" sz="2000" i="1" dirty="0"/>
              <a:t>Vậy thế nào gọi là quán? Sao gọi là sinh tín tâm? Đó là những người tu thành tựu được Ngũ niệm môn, thì cuối cùng liền được sinh về Tịnh độ Cực lạc, thấy được Phật Di-đà. Vậy Ngũ niệm môn là gì? Đó là:</a:t>
            </a:r>
            <a:endParaRPr lang="en-US" sz="1050" i="1" dirty="0"/>
          </a:p>
          <a:p>
            <a:pPr marL="457200" lvl="1" indent="0">
              <a:buNone/>
            </a:pPr>
            <a:r>
              <a:rPr lang="vi-VN" sz="1600" i="1" dirty="0"/>
              <a:t>Lễ bái.</a:t>
            </a:r>
            <a:endParaRPr lang="en-US" sz="900" i="1" dirty="0"/>
          </a:p>
          <a:p>
            <a:pPr marL="457200" lvl="1" indent="0">
              <a:buNone/>
            </a:pPr>
            <a:r>
              <a:rPr lang="vi-VN" sz="1600" i="1" dirty="0"/>
              <a:t>Ngợi khen.</a:t>
            </a:r>
            <a:endParaRPr lang="en-US" sz="900" i="1" dirty="0"/>
          </a:p>
          <a:p>
            <a:pPr marL="457200" lvl="1" indent="0">
              <a:buNone/>
            </a:pPr>
            <a:r>
              <a:rPr lang="vi-VN" sz="1600" i="1" dirty="0"/>
              <a:t>Phát nguyện.</a:t>
            </a:r>
            <a:endParaRPr lang="en-US" sz="900" i="1" dirty="0"/>
          </a:p>
          <a:p>
            <a:pPr marL="457200" lvl="1" indent="0">
              <a:buNone/>
            </a:pPr>
            <a:r>
              <a:rPr lang="vi-VN" sz="1600" i="1" dirty="0"/>
              <a:t>Quán tưởng.</a:t>
            </a:r>
            <a:endParaRPr lang="en-US" sz="900" i="1" dirty="0"/>
          </a:p>
          <a:p>
            <a:pPr marL="457200" lvl="1" indent="0">
              <a:buNone/>
            </a:pPr>
            <a:r>
              <a:rPr lang="vi-VN" sz="1600" i="1" dirty="0"/>
              <a:t>Hồi hướng.</a:t>
            </a:r>
            <a:endParaRPr lang="en-US" sz="900" i="1" dirty="0"/>
          </a:p>
          <a:p>
            <a:pPr marL="0" indent="0">
              <a:buNone/>
            </a:pPr>
            <a:r>
              <a:rPr lang="vi-VN" sz="2000" i="1" dirty="0"/>
              <a:t>Cùng với những thiện xảo phương tiện Hồi hướng của Bồ-tát</a:t>
            </a:r>
            <a:r>
              <a:rPr lang="vi-VN" sz="2000" i="1" dirty="0" smtClean="0"/>
              <a:t>.</a:t>
            </a:r>
            <a:endParaRPr lang="en-US" sz="1050" i="1" dirty="0"/>
          </a:p>
        </p:txBody>
      </p:sp>
    </p:spTree>
    <p:extLst>
      <p:ext uri="{BB962C8B-B14F-4D97-AF65-F5344CB8AC3E}">
        <p14:creationId xmlns:p14="http://schemas.microsoft.com/office/powerpoint/2010/main" val="58351210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a:t>
            </a:r>
            <a:r>
              <a:rPr lang="en-US" dirty="0" err="1" smtClean="0">
                <a:latin typeface="Calibri" panose="020F0502020204030204" pitchFamily="34" charset="0"/>
                <a:cs typeface="Calibri" panose="020F0502020204030204" pitchFamily="34" charset="0"/>
              </a:rPr>
              <a:t>Pháp</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lạy</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Phật</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384541"/>
            <a:ext cx="5638800" cy="2133600"/>
          </a:xfrm>
        </p:spPr>
        <p:txBody>
          <a:bodyPr>
            <a:normAutofit fontScale="85000" lnSpcReduction="10000"/>
          </a:bodyPr>
          <a:lstStyle/>
          <a:p>
            <a:pPr marL="0" lvl="0" indent="0">
              <a:buNone/>
            </a:pPr>
            <a:r>
              <a:rPr lang="vi-VN" b="1" dirty="0"/>
              <a:t>Nhất tâm kính lễ Đông Nam phương Tối thượng quảng đại Vân Lôi Âm Vương Phật</a:t>
            </a:r>
          </a:p>
          <a:p>
            <a:pPr marL="0" lvl="0" indent="0">
              <a:buNone/>
            </a:pPr>
            <a:r>
              <a:rPr lang="vi-VN" b="1" dirty="0" smtClean="0"/>
              <a:t>đẳng</a:t>
            </a:r>
            <a:r>
              <a:rPr lang="vi-VN" b="1" dirty="0"/>
              <a:t>, tận Đông Nam phương hà sa Tịnh độ nhất thiết Chư Phật.</a:t>
            </a:r>
            <a:endParaRPr lang="vi-VN" b="1" dirty="0" smtClean="0"/>
          </a:p>
        </p:txBody>
      </p:sp>
      <p:sp>
        <p:nvSpPr>
          <p:cNvPr id="4" name="Content Placeholder 2"/>
          <p:cNvSpPr txBox="1">
            <a:spLocks/>
          </p:cNvSpPr>
          <p:nvPr/>
        </p:nvSpPr>
        <p:spPr>
          <a:xfrm>
            <a:off x="6400800" y="1600201"/>
            <a:ext cx="2133600" cy="1981200"/>
          </a:xfrm>
          <a:prstGeom prst="rect">
            <a:avLst/>
          </a:prstGeom>
        </p:spPr>
        <p:txBody>
          <a:bodyPr vert="horz" lIns="91440" tIns="45720" rIns="91440" bIns="45720" rtlCol="0">
            <a:normAutofit fontScale="4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Chư Phật từ đây xuống đến mười phương đều dùng tướng lưỡi rộng dài xưng tán Cực lạc, phải quán tưởng thân ta đối trước Chư Phật trong hằng sa Tịnh độ.</a:t>
            </a:r>
            <a:endParaRPr lang="en-US" i="1" dirty="0"/>
          </a:p>
        </p:txBody>
      </p:sp>
      <p:sp>
        <p:nvSpPr>
          <p:cNvPr id="6" name="Content Placeholder 2"/>
          <p:cNvSpPr txBox="1">
            <a:spLocks/>
          </p:cNvSpPr>
          <p:nvPr/>
        </p:nvSpPr>
        <p:spPr>
          <a:xfrm>
            <a:off x="457200" y="3505200"/>
            <a:ext cx="5943600" cy="2971800"/>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Phật, chúng sinh tánh thường rỗng lặng</a:t>
            </a:r>
          </a:p>
          <a:p>
            <a:pPr marL="0" indent="0">
              <a:buNone/>
            </a:pPr>
            <a:r>
              <a:rPr lang="vi-VN" i="1" dirty="0" smtClean="0"/>
              <a:t>Đạo cảm ứng không thể nghĩ bàn</a:t>
            </a:r>
          </a:p>
          <a:p>
            <a:pPr marL="0" indent="0">
              <a:buNone/>
            </a:pPr>
            <a:r>
              <a:rPr lang="vi-VN" i="1" dirty="0" smtClean="0"/>
              <a:t>Đạo tràng con tựa như Đế châu</a:t>
            </a:r>
            <a:endParaRPr lang="en-US" i="1" dirty="0" smtClean="0"/>
          </a:p>
          <a:p>
            <a:pPr marL="0" indent="0">
              <a:buNone/>
            </a:pPr>
            <a:r>
              <a:rPr lang="en-US" sz="3800" i="1" dirty="0" err="1" smtClean="0"/>
              <a:t>Mười</a:t>
            </a:r>
            <a:r>
              <a:rPr lang="en-US" sz="3800" i="1" dirty="0" smtClean="0"/>
              <a:t> </a:t>
            </a:r>
            <a:r>
              <a:rPr lang="en-US" sz="3800" i="1" dirty="0" err="1" smtClean="0"/>
              <a:t>phương</a:t>
            </a:r>
            <a:r>
              <a:rPr lang="en-US" sz="3800" i="1" dirty="0" smtClean="0"/>
              <a:t> </a:t>
            </a:r>
            <a:r>
              <a:rPr lang="en-US" sz="3800" i="1" dirty="0" err="1" smtClean="0"/>
              <a:t>Chư</a:t>
            </a:r>
            <a:r>
              <a:rPr lang="en-US" sz="3800" i="1" dirty="0" smtClean="0"/>
              <a:t> </a:t>
            </a:r>
            <a:r>
              <a:rPr lang="vi-VN" i="1" dirty="0" smtClean="0"/>
              <a:t>Phật hiện trong đó</a:t>
            </a:r>
            <a:endParaRPr lang="en-US" i="1" dirty="0" smtClean="0"/>
          </a:p>
          <a:p>
            <a:pPr marL="0" indent="0">
              <a:buNone/>
            </a:pPr>
            <a:r>
              <a:rPr lang="vi-VN" i="1" dirty="0" smtClean="0"/>
              <a:t>Thân con ảnh hiện trước Chư Phật </a:t>
            </a:r>
          </a:p>
          <a:p>
            <a:pPr marL="0" indent="0">
              <a:buNone/>
            </a:pPr>
            <a:r>
              <a:rPr lang="vi-VN" i="1" dirty="0" smtClean="0"/>
              <a:t>Cúi đầu đảnh lễ xin quy mạng.</a:t>
            </a:r>
            <a:endParaRPr lang="vi-VN" i="1" dirty="0"/>
          </a:p>
        </p:txBody>
      </p:sp>
      <p:sp>
        <p:nvSpPr>
          <p:cNvPr id="7" name="Content Placeholder 2"/>
          <p:cNvSpPr txBox="1">
            <a:spLocks/>
          </p:cNvSpPr>
          <p:nvPr/>
        </p:nvSpPr>
        <p:spPr>
          <a:xfrm>
            <a:off x="6400800" y="3733800"/>
            <a:ext cx="2133600" cy="1371600"/>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Xướng xong lạy một lạy, quán tưởng </a:t>
            </a:r>
            <a:endParaRPr lang="en-US" i="1" dirty="0"/>
          </a:p>
        </p:txBody>
      </p:sp>
    </p:spTree>
    <p:extLst>
      <p:ext uri="{BB962C8B-B14F-4D97-AF65-F5344CB8AC3E}">
        <p14:creationId xmlns:p14="http://schemas.microsoft.com/office/powerpoint/2010/main" val="248692227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a:t>
            </a:r>
            <a:r>
              <a:rPr lang="en-US" dirty="0" err="1" smtClean="0">
                <a:latin typeface="Calibri" panose="020F0502020204030204" pitchFamily="34" charset="0"/>
                <a:cs typeface="Calibri" panose="020F0502020204030204" pitchFamily="34" charset="0"/>
              </a:rPr>
              <a:t>Pháp</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lạy</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Phật</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371600"/>
            <a:ext cx="5638800" cy="2362201"/>
          </a:xfrm>
        </p:spPr>
        <p:txBody>
          <a:bodyPr>
            <a:normAutofit fontScale="92500" lnSpcReduction="10000"/>
          </a:bodyPr>
          <a:lstStyle/>
          <a:p>
            <a:pPr marL="0" lvl="0" indent="0">
              <a:buNone/>
            </a:pPr>
            <a:r>
              <a:rPr lang="vi-VN" b="1" dirty="0" smtClean="0"/>
              <a:t>Nhất tâm kính lễ Nam phương Nhật Nguyệt Quang Phật đẳng, tận Nam phương hà sa Tịnh độ nhất thiết Chư Phật.</a:t>
            </a:r>
          </a:p>
        </p:txBody>
      </p:sp>
      <p:sp>
        <p:nvSpPr>
          <p:cNvPr id="4" name="Content Placeholder 2"/>
          <p:cNvSpPr txBox="1">
            <a:spLocks/>
          </p:cNvSpPr>
          <p:nvPr/>
        </p:nvSpPr>
        <p:spPr>
          <a:xfrm>
            <a:off x="6400800" y="1600201"/>
            <a:ext cx="2133600" cy="1981200"/>
          </a:xfrm>
          <a:prstGeom prst="rect">
            <a:avLst/>
          </a:prstGeom>
        </p:spPr>
        <p:txBody>
          <a:bodyPr vert="horz" lIns="91440" tIns="45720" rIns="91440" bIns="45720" rtlCol="0">
            <a:normAutofit fontScale="4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Chư Phật từ đây xuống đến mười phương đều dùng tướng lưỡi rộng dài xưng tán Cực lạc, phải quán tưởng thân ta đối trước Chư Phật trong hằng sa Tịnh độ.</a:t>
            </a:r>
            <a:endParaRPr lang="en-US" i="1" dirty="0"/>
          </a:p>
        </p:txBody>
      </p:sp>
      <p:sp>
        <p:nvSpPr>
          <p:cNvPr id="6" name="Content Placeholder 2"/>
          <p:cNvSpPr txBox="1">
            <a:spLocks/>
          </p:cNvSpPr>
          <p:nvPr/>
        </p:nvSpPr>
        <p:spPr>
          <a:xfrm>
            <a:off x="457200" y="3505200"/>
            <a:ext cx="5943600" cy="2971800"/>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Phật, chúng sinh tánh thường rỗng lặng</a:t>
            </a:r>
          </a:p>
          <a:p>
            <a:pPr marL="0" indent="0">
              <a:buNone/>
            </a:pPr>
            <a:r>
              <a:rPr lang="vi-VN" i="1" dirty="0" smtClean="0"/>
              <a:t>Đạo cảm ứng không thể nghĩ bàn</a:t>
            </a:r>
          </a:p>
          <a:p>
            <a:pPr marL="0" indent="0">
              <a:buNone/>
            </a:pPr>
            <a:r>
              <a:rPr lang="vi-VN" i="1" dirty="0" smtClean="0"/>
              <a:t>Đạo tràng con tựa như Đế châu</a:t>
            </a:r>
            <a:endParaRPr lang="en-US" i="1" dirty="0" smtClean="0"/>
          </a:p>
          <a:p>
            <a:pPr marL="0" indent="0">
              <a:buNone/>
            </a:pPr>
            <a:r>
              <a:rPr lang="en-US" sz="3800" i="1" dirty="0" err="1" smtClean="0"/>
              <a:t>Mười</a:t>
            </a:r>
            <a:r>
              <a:rPr lang="en-US" sz="3800" i="1" dirty="0" smtClean="0"/>
              <a:t> </a:t>
            </a:r>
            <a:r>
              <a:rPr lang="en-US" sz="3800" i="1" dirty="0" err="1" smtClean="0"/>
              <a:t>phương</a:t>
            </a:r>
            <a:r>
              <a:rPr lang="en-US" sz="3800" i="1" dirty="0" smtClean="0"/>
              <a:t> </a:t>
            </a:r>
            <a:r>
              <a:rPr lang="en-US" sz="3800" i="1" dirty="0" err="1" smtClean="0"/>
              <a:t>Chư</a:t>
            </a:r>
            <a:r>
              <a:rPr lang="en-US" sz="3800" i="1" dirty="0" smtClean="0"/>
              <a:t> </a:t>
            </a:r>
            <a:r>
              <a:rPr lang="vi-VN" i="1" dirty="0" smtClean="0"/>
              <a:t>Phật hiện trong đó</a:t>
            </a:r>
            <a:endParaRPr lang="en-US" i="1" dirty="0" smtClean="0"/>
          </a:p>
          <a:p>
            <a:pPr marL="0" indent="0">
              <a:buNone/>
            </a:pPr>
            <a:r>
              <a:rPr lang="vi-VN" i="1" dirty="0" smtClean="0"/>
              <a:t>Thân con ảnh hiện trước Chư Phật </a:t>
            </a:r>
          </a:p>
          <a:p>
            <a:pPr marL="0" indent="0">
              <a:buNone/>
            </a:pPr>
            <a:r>
              <a:rPr lang="vi-VN" i="1" dirty="0" smtClean="0"/>
              <a:t>Cúi đầu đảnh lễ xin quy mạng.</a:t>
            </a:r>
            <a:endParaRPr lang="vi-VN" i="1" dirty="0"/>
          </a:p>
        </p:txBody>
      </p:sp>
      <p:sp>
        <p:nvSpPr>
          <p:cNvPr id="7" name="Content Placeholder 2"/>
          <p:cNvSpPr txBox="1">
            <a:spLocks/>
          </p:cNvSpPr>
          <p:nvPr/>
        </p:nvSpPr>
        <p:spPr>
          <a:xfrm>
            <a:off x="6400800" y="3733800"/>
            <a:ext cx="2133600" cy="1371600"/>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Xướng xong lạy một lạy, quán tưởng </a:t>
            </a:r>
            <a:endParaRPr lang="en-US" i="1" dirty="0"/>
          </a:p>
        </p:txBody>
      </p:sp>
    </p:spTree>
    <p:extLst>
      <p:ext uri="{BB962C8B-B14F-4D97-AF65-F5344CB8AC3E}">
        <p14:creationId xmlns:p14="http://schemas.microsoft.com/office/powerpoint/2010/main" val="399144693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a:t>
            </a:r>
            <a:r>
              <a:rPr lang="en-US" dirty="0" err="1" smtClean="0">
                <a:latin typeface="Calibri" panose="020F0502020204030204" pitchFamily="34" charset="0"/>
                <a:cs typeface="Calibri" panose="020F0502020204030204" pitchFamily="34" charset="0"/>
              </a:rPr>
              <a:t>Pháp</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lạy</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Phật</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295400"/>
            <a:ext cx="5638800" cy="2743200"/>
          </a:xfrm>
        </p:spPr>
        <p:txBody>
          <a:bodyPr>
            <a:normAutofit fontScale="92500" lnSpcReduction="10000"/>
          </a:bodyPr>
          <a:lstStyle/>
          <a:p>
            <a:pPr marL="0" lvl="0" indent="0">
              <a:buNone/>
            </a:pPr>
            <a:r>
              <a:rPr lang="vi-VN" b="1" dirty="0" smtClean="0"/>
              <a:t>Nhất tâm kính lễ Tây Nam phương Tối thượng Nhật Quang Danh Xưng Công Đức Phật đẳng, tận Tây Nam phương hà sa Tịnh độ nhất thiết Chư Phật.</a:t>
            </a:r>
          </a:p>
        </p:txBody>
      </p:sp>
      <p:sp>
        <p:nvSpPr>
          <p:cNvPr id="4" name="Content Placeholder 2"/>
          <p:cNvSpPr txBox="1">
            <a:spLocks/>
          </p:cNvSpPr>
          <p:nvPr/>
        </p:nvSpPr>
        <p:spPr>
          <a:xfrm>
            <a:off x="6400800" y="1600201"/>
            <a:ext cx="2133600" cy="1981200"/>
          </a:xfrm>
          <a:prstGeom prst="rect">
            <a:avLst/>
          </a:prstGeom>
        </p:spPr>
        <p:txBody>
          <a:bodyPr vert="horz" lIns="91440" tIns="45720" rIns="91440" bIns="45720" rtlCol="0">
            <a:normAutofit fontScale="4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Chư Phật từ đây xuống đến mười phương đều dùng tướng lưỡi rộng dài xưng tán Cực lạc, phải quán tưởng thân ta đối trước Chư Phật trong hằng sa Tịnh độ.</a:t>
            </a:r>
            <a:endParaRPr lang="en-US" i="1" dirty="0"/>
          </a:p>
        </p:txBody>
      </p:sp>
      <p:sp>
        <p:nvSpPr>
          <p:cNvPr id="6" name="Content Placeholder 2"/>
          <p:cNvSpPr txBox="1">
            <a:spLocks/>
          </p:cNvSpPr>
          <p:nvPr/>
        </p:nvSpPr>
        <p:spPr>
          <a:xfrm>
            <a:off x="457200" y="3962400"/>
            <a:ext cx="5943600" cy="2514600"/>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Phật, chúng sinh tánh thường rỗng lặng</a:t>
            </a:r>
          </a:p>
          <a:p>
            <a:pPr marL="0" indent="0">
              <a:buNone/>
            </a:pPr>
            <a:r>
              <a:rPr lang="vi-VN" i="1" dirty="0" smtClean="0"/>
              <a:t>Đạo cảm ứng không thể nghĩ bàn</a:t>
            </a:r>
          </a:p>
          <a:p>
            <a:pPr marL="0" indent="0">
              <a:buNone/>
            </a:pPr>
            <a:r>
              <a:rPr lang="vi-VN" i="1" dirty="0" smtClean="0"/>
              <a:t>Đạo tràng con tựa như Đế châu</a:t>
            </a:r>
            <a:endParaRPr lang="en-US" i="1" dirty="0" smtClean="0"/>
          </a:p>
          <a:p>
            <a:pPr marL="0" indent="0">
              <a:buNone/>
            </a:pPr>
            <a:r>
              <a:rPr lang="en-US" sz="3800" i="1" dirty="0" err="1" smtClean="0"/>
              <a:t>Mười</a:t>
            </a:r>
            <a:r>
              <a:rPr lang="en-US" sz="3800" i="1" dirty="0" smtClean="0"/>
              <a:t> </a:t>
            </a:r>
            <a:r>
              <a:rPr lang="en-US" sz="3800" i="1" dirty="0" err="1" smtClean="0"/>
              <a:t>phương</a:t>
            </a:r>
            <a:r>
              <a:rPr lang="en-US" sz="3800" i="1" dirty="0" smtClean="0"/>
              <a:t> </a:t>
            </a:r>
            <a:r>
              <a:rPr lang="en-US" sz="3800" i="1" dirty="0" err="1" smtClean="0"/>
              <a:t>Chư</a:t>
            </a:r>
            <a:r>
              <a:rPr lang="en-US" sz="3800" i="1" dirty="0" smtClean="0"/>
              <a:t> </a:t>
            </a:r>
            <a:r>
              <a:rPr lang="vi-VN" i="1" dirty="0" smtClean="0"/>
              <a:t>Phật hiện trong đó</a:t>
            </a:r>
            <a:endParaRPr lang="en-US" i="1" dirty="0" smtClean="0"/>
          </a:p>
          <a:p>
            <a:pPr marL="0" indent="0">
              <a:buNone/>
            </a:pPr>
            <a:r>
              <a:rPr lang="vi-VN" i="1" dirty="0" smtClean="0"/>
              <a:t>Thân con ảnh hiện trước Chư Phật </a:t>
            </a:r>
          </a:p>
          <a:p>
            <a:pPr marL="0" indent="0">
              <a:buNone/>
            </a:pPr>
            <a:r>
              <a:rPr lang="vi-VN" i="1" dirty="0" smtClean="0"/>
              <a:t>Cúi đầu đảnh lễ xin quy mạng.</a:t>
            </a:r>
            <a:endParaRPr lang="vi-VN" i="1" dirty="0"/>
          </a:p>
        </p:txBody>
      </p:sp>
      <p:sp>
        <p:nvSpPr>
          <p:cNvPr id="7" name="Content Placeholder 2"/>
          <p:cNvSpPr txBox="1">
            <a:spLocks/>
          </p:cNvSpPr>
          <p:nvPr/>
        </p:nvSpPr>
        <p:spPr>
          <a:xfrm>
            <a:off x="6400800" y="3733800"/>
            <a:ext cx="2133600" cy="1371600"/>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Xướng xong lạy một lạy, quán tưởng </a:t>
            </a:r>
            <a:endParaRPr lang="en-US" i="1" dirty="0"/>
          </a:p>
        </p:txBody>
      </p:sp>
    </p:spTree>
    <p:extLst>
      <p:ext uri="{BB962C8B-B14F-4D97-AF65-F5344CB8AC3E}">
        <p14:creationId xmlns:p14="http://schemas.microsoft.com/office/powerpoint/2010/main" val="95818630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a:t>
            </a:r>
            <a:r>
              <a:rPr lang="en-US" dirty="0" err="1" smtClean="0">
                <a:latin typeface="Calibri" panose="020F0502020204030204" pitchFamily="34" charset="0"/>
                <a:cs typeface="Calibri" panose="020F0502020204030204" pitchFamily="34" charset="0"/>
              </a:rPr>
              <a:t>Pháp</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lạy</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Phật</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371600"/>
            <a:ext cx="5638800" cy="2133600"/>
          </a:xfrm>
        </p:spPr>
        <p:txBody>
          <a:bodyPr>
            <a:normAutofit/>
          </a:bodyPr>
          <a:lstStyle/>
          <a:p>
            <a:pPr marL="0" lvl="0" indent="0">
              <a:buNone/>
            </a:pPr>
            <a:r>
              <a:rPr lang="vi-VN" b="1" dirty="0" smtClean="0"/>
              <a:t>Nhất tâm kính lễ Tây phương Phóng Quang Phật đẳng, tận Tây phương hà sa Tịnh độ nhất thiết Chư Phật.</a:t>
            </a:r>
          </a:p>
        </p:txBody>
      </p:sp>
      <p:sp>
        <p:nvSpPr>
          <p:cNvPr id="4" name="Content Placeholder 2"/>
          <p:cNvSpPr txBox="1">
            <a:spLocks/>
          </p:cNvSpPr>
          <p:nvPr/>
        </p:nvSpPr>
        <p:spPr>
          <a:xfrm>
            <a:off x="6400800" y="1600201"/>
            <a:ext cx="2133600" cy="1981200"/>
          </a:xfrm>
          <a:prstGeom prst="rect">
            <a:avLst/>
          </a:prstGeom>
        </p:spPr>
        <p:txBody>
          <a:bodyPr vert="horz" lIns="91440" tIns="45720" rIns="91440" bIns="45720" rtlCol="0">
            <a:normAutofit fontScale="4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Chư Phật từ đây xuống đến mười phương đều dùng tướng lưỡi rộng dài xưng tán Cực lạc, phải quán tưởng thân ta đối trước Chư Phật trong hằng sa Tịnh độ.</a:t>
            </a:r>
            <a:endParaRPr lang="en-US" i="1" dirty="0"/>
          </a:p>
        </p:txBody>
      </p:sp>
      <p:sp>
        <p:nvSpPr>
          <p:cNvPr id="6" name="Content Placeholder 2"/>
          <p:cNvSpPr txBox="1">
            <a:spLocks/>
          </p:cNvSpPr>
          <p:nvPr/>
        </p:nvSpPr>
        <p:spPr>
          <a:xfrm>
            <a:off x="457200" y="3619500"/>
            <a:ext cx="5943600" cy="2971800"/>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Phật, chúng sinh tánh thường rỗng lặng</a:t>
            </a:r>
          </a:p>
          <a:p>
            <a:pPr marL="0" indent="0">
              <a:buNone/>
            </a:pPr>
            <a:r>
              <a:rPr lang="vi-VN" i="1" dirty="0" smtClean="0"/>
              <a:t>Đạo cảm ứng không thể nghĩ bàn</a:t>
            </a:r>
          </a:p>
          <a:p>
            <a:pPr marL="0" indent="0">
              <a:buNone/>
            </a:pPr>
            <a:r>
              <a:rPr lang="vi-VN" i="1" dirty="0" smtClean="0"/>
              <a:t>Đạo tràng con tựa như Đế châu</a:t>
            </a:r>
            <a:endParaRPr lang="en-US" i="1" dirty="0" smtClean="0"/>
          </a:p>
          <a:p>
            <a:pPr marL="0" indent="0">
              <a:buNone/>
            </a:pPr>
            <a:r>
              <a:rPr lang="en-US" sz="3800" i="1" dirty="0" err="1" smtClean="0"/>
              <a:t>Mười</a:t>
            </a:r>
            <a:r>
              <a:rPr lang="en-US" sz="3800" i="1" dirty="0" smtClean="0"/>
              <a:t> </a:t>
            </a:r>
            <a:r>
              <a:rPr lang="en-US" sz="3800" i="1" dirty="0" err="1" smtClean="0"/>
              <a:t>phương</a:t>
            </a:r>
            <a:r>
              <a:rPr lang="en-US" sz="3800" i="1" dirty="0" smtClean="0"/>
              <a:t> </a:t>
            </a:r>
            <a:r>
              <a:rPr lang="en-US" sz="3800" i="1" dirty="0" err="1" smtClean="0"/>
              <a:t>Chư</a:t>
            </a:r>
            <a:r>
              <a:rPr lang="en-US" sz="3800" i="1" dirty="0" smtClean="0"/>
              <a:t> </a:t>
            </a:r>
            <a:r>
              <a:rPr lang="vi-VN" i="1" dirty="0" smtClean="0"/>
              <a:t>Phật hiện trong đó</a:t>
            </a:r>
            <a:endParaRPr lang="en-US" i="1" dirty="0" smtClean="0"/>
          </a:p>
          <a:p>
            <a:pPr marL="0" indent="0">
              <a:buNone/>
            </a:pPr>
            <a:r>
              <a:rPr lang="vi-VN" i="1" dirty="0" smtClean="0"/>
              <a:t>Thân con ảnh hiện trước Chư Phật </a:t>
            </a:r>
          </a:p>
          <a:p>
            <a:pPr marL="0" indent="0">
              <a:buNone/>
            </a:pPr>
            <a:r>
              <a:rPr lang="vi-VN" i="1" dirty="0" smtClean="0"/>
              <a:t>Cúi đầu đảnh lễ xin quy mạng.</a:t>
            </a:r>
            <a:endParaRPr lang="vi-VN" i="1" dirty="0"/>
          </a:p>
        </p:txBody>
      </p:sp>
      <p:sp>
        <p:nvSpPr>
          <p:cNvPr id="7" name="Content Placeholder 2"/>
          <p:cNvSpPr txBox="1">
            <a:spLocks/>
          </p:cNvSpPr>
          <p:nvPr/>
        </p:nvSpPr>
        <p:spPr>
          <a:xfrm>
            <a:off x="6400800" y="3733800"/>
            <a:ext cx="2133600" cy="1371600"/>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Xướng xong lạy một lạy, quán tưởng </a:t>
            </a:r>
            <a:endParaRPr lang="en-US" i="1" dirty="0"/>
          </a:p>
        </p:txBody>
      </p:sp>
    </p:spTree>
    <p:extLst>
      <p:ext uri="{BB962C8B-B14F-4D97-AF65-F5344CB8AC3E}">
        <p14:creationId xmlns:p14="http://schemas.microsoft.com/office/powerpoint/2010/main" val="62867980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a:t>
            </a:r>
            <a:r>
              <a:rPr lang="en-US" dirty="0" err="1" smtClean="0">
                <a:latin typeface="Calibri" panose="020F0502020204030204" pitchFamily="34" charset="0"/>
                <a:cs typeface="Calibri" panose="020F0502020204030204" pitchFamily="34" charset="0"/>
              </a:rPr>
              <a:t>Pháp</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lạy</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Phật</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219200"/>
            <a:ext cx="5638800" cy="2743200"/>
          </a:xfrm>
        </p:spPr>
        <p:txBody>
          <a:bodyPr>
            <a:normAutofit fontScale="92500" lnSpcReduction="10000"/>
          </a:bodyPr>
          <a:lstStyle/>
          <a:p>
            <a:pPr marL="0" lvl="0" indent="0">
              <a:buNone/>
            </a:pPr>
            <a:r>
              <a:rPr lang="vi-VN" b="1" dirty="0" smtClean="0"/>
              <a:t>Nhất tâm kính lễ Tây Bắc phương Vô Lượng Công Đức Hỏa Vương Quang Minh Phật đẳng, tận Tây Bắc phương hà sa Tịnh độ nhất thiết Chư Phật.</a:t>
            </a:r>
          </a:p>
        </p:txBody>
      </p:sp>
      <p:sp>
        <p:nvSpPr>
          <p:cNvPr id="4" name="Content Placeholder 2"/>
          <p:cNvSpPr txBox="1">
            <a:spLocks/>
          </p:cNvSpPr>
          <p:nvPr/>
        </p:nvSpPr>
        <p:spPr>
          <a:xfrm>
            <a:off x="6400800" y="1600201"/>
            <a:ext cx="2133600" cy="1981200"/>
          </a:xfrm>
          <a:prstGeom prst="rect">
            <a:avLst/>
          </a:prstGeom>
        </p:spPr>
        <p:txBody>
          <a:bodyPr vert="horz" lIns="91440" tIns="45720" rIns="91440" bIns="45720" rtlCol="0">
            <a:normAutofit fontScale="4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Chư Phật từ đây xuống đến mười phương đều dùng tướng lưỡi rộng dài xưng tán Cực lạc, phải quán tưởng thân ta đối trước Chư Phật trong hằng sa Tịnh độ.</a:t>
            </a:r>
            <a:endParaRPr lang="en-US" i="1" dirty="0"/>
          </a:p>
        </p:txBody>
      </p:sp>
      <p:sp>
        <p:nvSpPr>
          <p:cNvPr id="6" name="Content Placeholder 2"/>
          <p:cNvSpPr txBox="1">
            <a:spLocks/>
          </p:cNvSpPr>
          <p:nvPr/>
        </p:nvSpPr>
        <p:spPr>
          <a:xfrm>
            <a:off x="457200" y="3886200"/>
            <a:ext cx="5943600" cy="2705100"/>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Phật, chúng sinh tánh thường rỗng lặng</a:t>
            </a:r>
          </a:p>
          <a:p>
            <a:pPr marL="0" indent="0">
              <a:buNone/>
            </a:pPr>
            <a:r>
              <a:rPr lang="vi-VN" i="1" dirty="0" smtClean="0"/>
              <a:t>Đạo cảm ứng không thể nghĩ bàn</a:t>
            </a:r>
          </a:p>
          <a:p>
            <a:pPr marL="0" indent="0">
              <a:buNone/>
            </a:pPr>
            <a:r>
              <a:rPr lang="vi-VN" i="1" dirty="0" smtClean="0"/>
              <a:t>Đạo tràng con tựa như Đế châu</a:t>
            </a:r>
            <a:endParaRPr lang="en-US" i="1" dirty="0" smtClean="0"/>
          </a:p>
          <a:p>
            <a:pPr marL="0" indent="0">
              <a:buNone/>
            </a:pPr>
            <a:r>
              <a:rPr lang="en-US" sz="3800" i="1" dirty="0" err="1" smtClean="0"/>
              <a:t>Mười</a:t>
            </a:r>
            <a:r>
              <a:rPr lang="en-US" sz="3800" i="1" dirty="0" smtClean="0"/>
              <a:t> </a:t>
            </a:r>
            <a:r>
              <a:rPr lang="en-US" sz="3800" i="1" dirty="0" err="1" smtClean="0"/>
              <a:t>phương</a:t>
            </a:r>
            <a:r>
              <a:rPr lang="en-US" sz="3800" i="1" dirty="0" smtClean="0"/>
              <a:t> </a:t>
            </a:r>
            <a:r>
              <a:rPr lang="en-US" sz="3800" i="1" dirty="0" err="1" smtClean="0"/>
              <a:t>Chư</a:t>
            </a:r>
            <a:r>
              <a:rPr lang="en-US" sz="3800" i="1" dirty="0" smtClean="0"/>
              <a:t> </a:t>
            </a:r>
            <a:r>
              <a:rPr lang="vi-VN" i="1" dirty="0" smtClean="0"/>
              <a:t>Phật hiện trong đó</a:t>
            </a:r>
            <a:endParaRPr lang="en-US" i="1" dirty="0" smtClean="0"/>
          </a:p>
          <a:p>
            <a:pPr marL="0" indent="0">
              <a:buNone/>
            </a:pPr>
            <a:r>
              <a:rPr lang="vi-VN" i="1" dirty="0" smtClean="0"/>
              <a:t>Thân con ảnh hiện trước Chư Phật </a:t>
            </a:r>
          </a:p>
          <a:p>
            <a:pPr marL="0" indent="0">
              <a:buNone/>
            </a:pPr>
            <a:r>
              <a:rPr lang="vi-VN" i="1" dirty="0" smtClean="0"/>
              <a:t>Cúi đầu đảnh lễ xin quy mạng.</a:t>
            </a:r>
            <a:endParaRPr lang="vi-VN" i="1" dirty="0"/>
          </a:p>
        </p:txBody>
      </p:sp>
      <p:sp>
        <p:nvSpPr>
          <p:cNvPr id="7" name="Content Placeholder 2"/>
          <p:cNvSpPr txBox="1">
            <a:spLocks/>
          </p:cNvSpPr>
          <p:nvPr/>
        </p:nvSpPr>
        <p:spPr>
          <a:xfrm>
            <a:off x="6400800" y="3733800"/>
            <a:ext cx="2133600" cy="1371600"/>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Xướng xong lạy một lạy, quán tưởng </a:t>
            </a:r>
            <a:endParaRPr lang="en-US" i="1" dirty="0"/>
          </a:p>
        </p:txBody>
      </p:sp>
    </p:spTree>
    <p:extLst>
      <p:ext uri="{BB962C8B-B14F-4D97-AF65-F5344CB8AC3E}">
        <p14:creationId xmlns:p14="http://schemas.microsoft.com/office/powerpoint/2010/main" val="206893916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a:t>
            </a:r>
            <a:r>
              <a:rPr lang="en-US" dirty="0" err="1" smtClean="0">
                <a:latin typeface="Calibri" panose="020F0502020204030204" pitchFamily="34" charset="0"/>
                <a:cs typeface="Calibri" panose="020F0502020204030204" pitchFamily="34" charset="0"/>
              </a:rPr>
              <a:t>Pháp</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lạy</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Phật</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371600"/>
            <a:ext cx="5638800" cy="2590800"/>
          </a:xfrm>
        </p:spPr>
        <p:txBody>
          <a:bodyPr>
            <a:normAutofit fontScale="92500"/>
          </a:bodyPr>
          <a:lstStyle/>
          <a:p>
            <a:pPr marL="0" lvl="0" indent="0">
              <a:buNone/>
            </a:pPr>
            <a:r>
              <a:rPr lang="vi-VN" b="1" dirty="0" smtClean="0"/>
              <a:t>Nhất tâm kính lễ Bắc phương Vô Lượng Quang Nghiêm Thông Đạt Giác Tuệ Phật đẳng, tận Bắc phương hà sa Tịnh độ nhất thiết Chư Phật</a:t>
            </a:r>
          </a:p>
        </p:txBody>
      </p:sp>
      <p:sp>
        <p:nvSpPr>
          <p:cNvPr id="4" name="Content Placeholder 2"/>
          <p:cNvSpPr txBox="1">
            <a:spLocks/>
          </p:cNvSpPr>
          <p:nvPr/>
        </p:nvSpPr>
        <p:spPr>
          <a:xfrm>
            <a:off x="6400800" y="1600201"/>
            <a:ext cx="2133600" cy="1981200"/>
          </a:xfrm>
          <a:prstGeom prst="rect">
            <a:avLst/>
          </a:prstGeom>
        </p:spPr>
        <p:txBody>
          <a:bodyPr vert="horz" lIns="91440" tIns="45720" rIns="91440" bIns="45720" rtlCol="0">
            <a:normAutofit fontScale="4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Chư Phật từ đây xuống đến mười phương đều dùng tướng lưỡi rộng dài xưng tán Cực lạc, phải quán tưởng thân ta đối trước Chư Phật trong hằng sa Tịnh độ.</a:t>
            </a:r>
            <a:endParaRPr lang="en-US" i="1" dirty="0"/>
          </a:p>
        </p:txBody>
      </p:sp>
      <p:sp>
        <p:nvSpPr>
          <p:cNvPr id="6" name="Content Placeholder 2"/>
          <p:cNvSpPr txBox="1">
            <a:spLocks/>
          </p:cNvSpPr>
          <p:nvPr/>
        </p:nvSpPr>
        <p:spPr>
          <a:xfrm>
            <a:off x="457200" y="4114800"/>
            <a:ext cx="5943600" cy="2476500"/>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Phật, chúng sinh tánh thường rỗng lặng</a:t>
            </a:r>
          </a:p>
          <a:p>
            <a:pPr marL="0" indent="0">
              <a:buNone/>
            </a:pPr>
            <a:r>
              <a:rPr lang="vi-VN" i="1" dirty="0" smtClean="0"/>
              <a:t>Đạo cảm ứng không thể nghĩ bàn</a:t>
            </a:r>
          </a:p>
          <a:p>
            <a:pPr marL="0" indent="0">
              <a:buNone/>
            </a:pPr>
            <a:r>
              <a:rPr lang="vi-VN" i="1" dirty="0" smtClean="0"/>
              <a:t>Đạo tràng con tựa như Đế châu</a:t>
            </a:r>
            <a:endParaRPr lang="en-US" i="1" dirty="0" smtClean="0"/>
          </a:p>
          <a:p>
            <a:pPr marL="0" indent="0">
              <a:buNone/>
            </a:pPr>
            <a:r>
              <a:rPr lang="en-US" sz="3800" i="1" dirty="0" err="1" smtClean="0"/>
              <a:t>Mười</a:t>
            </a:r>
            <a:r>
              <a:rPr lang="en-US" sz="3800" i="1" dirty="0" smtClean="0"/>
              <a:t> </a:t>
            </a:r>
            <a:r>
              <a:rPr lang="en-US" sz="3800" i="1" dirty="0" err="1" smtClean="0"/>
              <a:t>phương</a:t>
            </a:r>
            <a:r>
              <a:rPr lang="en-US" sz="3800" i="1" dirty="0" smtClean="0"/>
              <a:t> </a:t>
            </a:r>
            <a:r>
              <a:rPr lang="en-US" sz="3800" i="1" dirty="0" err="1" smtClean="0"/>
              <a:t>Chư</a:t>
            </a:r>
            <a:r>
              <a:rPr lang="en-US" sz="3800" i="1" dirty="0" smtClean="0"/>
              <a:t> </a:t>
            </a:r>
            <a:r>
              <a:rPr lang="vi-VN" i="1" dirty="0" smtClean="0"/>
              <a:t>Phật hiện trong đó</a:t>
            </a:r>
            <a:endParaRPr lang="en-US" i="1" dirty="0" smtClean="0"/>
          </a:p>
          <a:p>
            <a:pPr marL="0" indent="0">
              <a:buNone/>
            </a:pPr>
            <a:r>
              <a:rPr lang="vi-VN" i="1" dirty="0" smtClean="0"/>
              <a:t>Thân con ảnh hiện trước Chư Phật </a:t>
            </a:r>
          </a:p>
          <a:p>
            <a:pPr marL="0" indent="0">
              <a:buNone/>
            </a:pPr>
            <a:r>
              <a:rPr lang="vi-VN" i="1" dirty="0" smtClean="0"/>
              <a:t>Cúi đầu đảnh lễ xin quy mạng.</a:t>
            </a:r>
            <a:endParaRPr lang="vi-VN" i="1" dirty="0"/>
          </a:p>
        </p:txBody>
      </p:sp>
      <p:sp>
        <p:nvSpPr>
          <p:cNvPr id="7" name="Content Placeholder 2"/>
          <p:cNvSpPr txBox="1">
            <a:spLocks/>
          </p:cNvSpPr>
          <p:nvPr/>
        </p:nvSpPr>
        <p:spPr>
          <a:xfrm>
            <a:off x="6425242" y="4114800"/>
            <a:ext cx="2133600" cy="1371600"/>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Xướng xong lạy một lạy, quán tưởng </a:t>
            </a:r>
            <a:endParaRPr lang="en-US" i="1" dirty="0"/>
          </a:p>
        </p:txBody>
      </p:sp>
    </p:spTree>
    <p:extLst>
      <p:ext uri="{BB962C8B-B14F-4D97-AF65-F5344CB8AC3E}">
        <p14:creationId xmlns:p14="http://schemas.microsoft.com/office/powerpoint/2010/main" val="238962466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a:t>
            </a:r>
            <a:r>
              <a:rPr lang="en-US" dirty="0" err="1" smtClean="0">
                <a:latin typeface="Calibri" panose="020F0502020204030204" pitchFamily="34" charset="0"/>
                <a:cs typeface="Calibri" panose="020F0502020204030204" pitchFamily="34" charset="0"/>
              </a:rPr>
              <a:t>Pháp</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lạy</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Phật</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219200"/>
            <a:ext cx="5638800" cy="2743200"/>
          </a:xfrm>
        </p:spPr>
        <p:txBody>
          <a:bodyPr>
            <a:normAutofit fontScale="92500" lnSpcReduction="10000"/>
          </a:bodyPr>
          <a:lstStyle/>
          <a:p>
            <a:pPr marL="0" lvl="0" indent="0">
              <a:buNone/>
            </a:pPr>
            <a:r>
              <a:rPr lang="vi-VN" b="1" dirty="0" smtClean="0"/>
              <a:t>Nhất tâm kính lễ Đông Bắc phương Vô số bách thiên Câu-chi Quảng Tuệ Phật đẳng, tận Đông Bắc phương hà sa Tịnh độ nhất thiết Chư Phật.</a:t>
            </a:r>
          </a:p>
        </p:txBody>
      </p:sp>
      <p:sp>
        <p:nvSpPr>
          <p:cNvPr id="4" name="Content Placeholder 2"/>
          <p:cNvSpPr txBox="1">
            <a:spLocks/>
          </p:cNvSpPr>
          <p:nvPr/>
        </p:nvSpPr>
        <p:spPr>
          <a:xfrm>
            <a:off x="6400800" y="1600201"/>
            <a:ext cx="2133600" cy="1981200"/>
          </a:xfrm>
          <a:prstGeom prst="rect">
            <a:avLst/>
          </a:prstGeom>
        </p:spPr>
        <p:txBody>
          <a:bodyPr vert="horz" lIns="91440" tIns="45720" rIns="91440" bIns="45720" rtlCol="0">
            <a:normAutofit fontScale="4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Chư Phật từ đây xuống đến mười phương đều dùng tướng lưỡi rộng dài xưng tán Cực lạc, phải quán tưởng thân ta đối trước Chư Phật trong hằng sa Tịnh độ.</a:t>
            </a:r>
            <a:endParaRPr lang="en-US" i="1" dirty="0"/>
          </a:p>
        </p:txBody>
      </p:sp>
      <p:sp>
        <p:nvSpPr>
          <p:cNvPr id="6" name="Content Placeholder 2"/>
          <p:cNvSpPr txBox="1">
            <a:spLocks/>
          </p:cNvSpPr>
          <p:nvPr/>
        </p:nvSpPr>
        <p:spPr>
          <a:xfrm>
            <a:off x="457200" y="4114800"/>
            <a:ext cx="5943600" cy="2476500"/>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Phật, chúng sinh tánh thường rỗng lặng</a:t>
            </a:r>
          </a:p>
          <a:p>
            <a:pPr marL="0" indent="0">
              <a:buNone/>
            </a:pPr>
            <a:r>
              <a:rPr lang="vi-VN" i="1" dirty="0" smtClean="0"/>
              <a:t>Đạo cảm ứng không thể nghĩ bàn</a:t>
            </a:r>
          </a:p>
          <a:p>
            <a:pPr marL="0" indent="0">
              <a:buNone/>
            </a:pPr>
            <a:r>
              <a:rPr lang="vi-VN" i="1" dirty="0" smtClean="0"/>
              <a:t>Đạo tràng con tựa như Đế châu</a:t>
            </a:r>
            <a:endParaRPr lang="en-US" i="1" dirty="0" smtClean="0"/>
          </a:p>
          <a:p>
            <a:pPr marL="0" indent="0">
              <a:buNone/>
            </a:pPr>
            <a:r>
              <a:rPr lang="en-US" sz="3800" i="1" dirty="0" err="1" smtClean="0"/>
              <a:t>Mười</a:t>
            </a:r>
            <a:r>
              <a:rPr lang="en-US" sz="3800" i="1" dirty="0" smtClean="0"/>
              <a:t> </a:t>
            </a:r>
            <a:r>
              <a:rPr lang="en-US" sz="3800" i="1" dirty="0" err="1" smtClean="0"/>
              <a:t>phương</a:t>
            </a:r>
            <a:r>
              <a:rPr lang="en-US" sz="3800" i="1" dirty="0" smtClean="0"/>
              <a:t> </a:t>
            </a:r>
            <a:r>
              <a:rPr lang="en-US" sz="3800" i="1" dirty="0" err="1" smtClean="0"/>
              <a:t>Chư</a:t>
            </a:r>
            <a:r>
              <a:rPr lang="en-US" sz="3800" i="1" dirty="0" smtClean="0"/>
              <a:t> </a:t>
            </a:r>
            <a:r>
              <a:rPr lang="vi-VN" i="1" dirty="0" smtClean="0"/>
              <a:t>Phật hiện trong đó</a:t>
            </a:r>
            <a:endParaRPr lang="en-US" i="1" dirty="0" smtClean="0"/>
          </a:p>
          <a:p>
            <a:pPr marL="0" indent="0">
              <a:buNone/>
            </a:pPr>
            <a:r>
              <a:rPr lang="vi-VN" i="1" dirty="0" smtClean="0"/>
              <a:t>Thân con ảnh hiện trước Chư Phật </a:t>
            </a:r>
          </a:p>
          <a:p>
            <a:pPr marL="0" indent="0">
              <a:buNone/>
            </a:pPr>
            <a:r>
              <a:rPr lang="vi-VN" i="1" dirty="0" smtClean="0"/>
              <a:t>Cúi đầu đảnh lễ xin quy mạng.</a:t>
            </a:r>
            <a:endParaRPr lang="vi-VN" i="1" dirty="0"/>
          </a:p>
        </p:txBody>
      </p:sp>
      <p:sp>
        <p:nvSpPr>
          <p:cNvPr id="7" name="Content Placeholder 2"/>
          <p:cNvSpPr txBox="1">
            <a:spLocks/>
          </p:cNvSpPr>
          <p:nvPr/>
        </p:nvSpPr>
        <p:spPr>
          <a:xfrm>
            <a:off x="6425242" y="4114800"/>
            <a:ext cx="2133600" cy="1371600"/>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Xướng xong lạy một lạy, quán tưởng </a:t>
            </a:r>
            <a:endParaRPr lang="en-US" i="1" dirty="0"/>
          </a:p>
        </p:txBody>
      </p:sp>
    </p:spTree>
    <p:extLst>
      <p:ext uri="{BB962C8B-B14F-4D97-AF65-F5344CB8AC3E}">
        <p14:creationId xmlns:p14="http://schemas.microsoft.com/office/powerpoint/2010/main" val="324489274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a:t>
            </a:r>
            <a:r>
              <a:rPr lang="en-US" dirty="0" err="1" smtClean="0">
                <a:latin typeface="Calibri" panose="020F0502020204030204" pitchFamily="34" charset="0"/>
                <a:cs typeface="Calibri" panose="020F0502020204030204" pitchFamily="34" charset="0"/>
              </a:rPr>
              <a:t>Pháp</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lạy</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Phật</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219200"/>
            <a:ext cx="5638800" cy="2743200"/>
          </a:xfrm>
        </p:spPr>
        <p:txBody>
          <a:bodyPr>
            <a:normAutofit/>
          </a:bodyPr>
          <a:lstStyle/>
          <a:p>
            <a:pPr marL="0" lvl="0" indent="0">
              <a:buNone/>
            </a:pPr>
            <a:r>
              <a:rPr lang="vi-VN" b="1" dirty="0" smtClean="0"/>
              <a:t>Nhất tâm kính lễ Thượng phương Phạm Âm Phật đẳng, tận Thượng phương hà sa Tịnh độ nhất thiết Chư Phật.</a:t>
            </a:r>
          </a:p>
        </p:txBody>
      </p:sp>
      <p:sp>
        <p:nvSpPr>
          <p:cNvPr id="4" name="Content Placeholder 2"/>
          <p:cNvSpPr txBox="1">
            <a:spLocks/>
          </p:cNvSpPr>
          <p:nvPr/>
        </p:nvSpPr>
        <p:spPr>
          <a:xfrm>
            <a:off x="6400800" y="1600201"/>
            <a:ext cx="2133600" cy="1981200"/>
          </a:xfrm>
          <a:prstGeom prst="rect">
            <a:avLst/>
          </a:prstGeom>
        </p:spPr>
        <p:txBody>
          <a:bodyPr vert="horz" lIns="91440" tIns="45720" rIns="91440" bIns="45720" rtlCol="0">
            <a:normAutofit fontScale="4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Chư Phật từ đây xuống đến mười phương đều dùng tướng lưỡi rộng dài xưng tán Cực lạc, phải quán tưởng thân ta đối trước Chư Phật trong hằng sa Tịnh độ.</a:t>
            </a:r>
            <a:endParaRPr lang="en-US" i="1" dirty="0"/>
          </a:p>
        </p:txBody>
      </p:sp>
      <p:sp>
        <p:nvSpPr>
          <p:cNvPr id="6" name="Content Placeholder 2"/>
          <p:cNvSpPr txBox="1">
            <a:spLocks/>
          </p:cNvSpPr>
          <p:nvPr/>
        </p:nvSpPr>
        <p:spPr>
          <a:xfrm>
            <a:off x="457200" y="4114800"/>
            <a:ext cx="5943600" cy="2476500"/>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Phật, chúng sinh tánh thường rỗng lặng</a:t>
            </a:r>
          </a:p>
          <a:p>
            <a:pPr marL="0" indent="0">
              <a:buNone/>
            </a:pPr>
            <a:r>
              <a:rPr lang="vi-VN" i="1" dirty="0" smtClean="0"/>
              <a:t>Đạo cảm ứng không thể nghĩ bàn</a:t>
            </a:r>
          </a:p>
          <a:p>
            <a:pPr marL="0" indent="0">
              <a:buNone/>
            </a:pPr>
            <a:r>
              <a:rPr lang="vi-VN" i="1" dirty="0" smtClean="0"/>
              <a:t>Đạo tràng con tựa như Đế châu</a:t>
            </a:r>
            <a:endParaRPr lang="en-US" i="1" dirty="0" smtClean="0"/>
          </a:p>
          <a:p>
            <a:pPr marL="0" indent="0">
              <a:buNone/>
            </a:pPr>
            <a:r>
              <a:rPr lang="en-US" sz="3800" i="1" dirty="0" err="1" smtClean="0"/>
              <a:t>Mười</a:t>
            </a:r>
            <a:r>
              <a:rPr lang="en-US" sz="3800" i="1" dirty="0" smtClean="0"/>
              <a:t> </a:t>
            </a:r>
            <a:r>
              <a:rPr lang="en-US" sz="3800" i="1" dirty="0" err="1" smtClean="0"/>
              <a:t>phương</a:t>
            </a:r>
            <a:r>
              <a:rPr lang="en-US" sz="3800" i="1" dirty="0" smtClean="0"/>
              <a:t> </a:t>
            </a:r>
            <a:r>
              <a:rPr lang="en-US" sz="3800" i="1" dirty="0" err="1" smtClean="0"/>
              <a:t>Chư</a:t>
            </a:r>
            <a:r>
              <a:rPr lang="en-US" sz="3800" i="1" dirty="0" smtClean="0"/>
              <a:t> </a:t>
            </a:r>
            <a:r>
              <a:rPr lang="vi-VN" i="1" dirty="0" smtClean="0"/>
              <a:t>Phật hiện trong đó</a:t>
            </a:r>
            <a:endParaRPr lang="en-US" i="1" dirty="0" smtClean="0"/>
          </a:p>
          <a:p>
            <a:pPr marL="0" indent="0">
              <a:buNone/>
            </a:pPr>
            <a:r>
              <a:rPr lang="vi-VN" i="1" dirty="0" smtClean="0"/>
              <a:t>Thân con ảnh hiện trước Chư Phật </a:t>
            </a:r>
          </a:p>
          <a:p>
            <a:pPr marL="0" indent="0">
              <a:buNone/>
            </a:pPr>
            <a:r>
              <a:rPr lang="vi-VN" i="1" dirty="0" smtClean="0"/>
              <a:t>Cúi đầu đảnh lễ xin quy mạng.</a:t>
            </a:r>
            <a:endParaRPr lang="vi-VN" i="1" dirty="0"/>
          </a:p>
        </p:txBody>
      </p:sp>
      <p:sp>
        <p:nvSpPr>
          <p:cNvPr id="7" name="Content Placeholder 2"/>
          <p:cNvSpPr txBox="1">
            <a:spLocks/>
          </p:cNvSpPr>
          <p:nvPr/>
        </p:nvSpPr>
        <p:spPr>
          <a:xfrm>
            <a:off x="6425242" y="4114800"/>
            <a:ext cx="2133600" cy="1371600"/>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Xướng xong lạy một lạy, quán tưởng </a:t>
            </a:r>
            <a:endParaRPr lang="en-US" i="1" dirty="0"/>
          </a:p>
        </p:txBody>
      </p:sp>
    </p:spTree>
    <p:extLst>
      <p:ext uri="{BB962C8B-B14F-4D97-AF65-F5344CB8AC3E}">
        <p14:creationId xmlns:p14="http://schemas.microsoft.com/office/powerpoint/2010/main" val="89481904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a:t>
            </a:r>
            <a:r>
              <a:rPr lang="en-US" dirty="0" err="1" smtClean="0">
                <a:latin typeface="Calibri" panose="020F0502020204030204" pitchFamily="34" charset="0"/>
                <a:cs typeface="Calibri" panose="020F0502020204030204" pitchFamily="34" charset="0"/>
              </a:rPr>
              <a:t>Pháp</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lạy</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Phật</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219200"/>
            <a:ext cx="5638800" cy="3048000"/>
          </a:xfrm>
        </p:spPr>
        <p:txBody>
          <a:bodyPr>
            <a:normAutofit fontScale="92500" lnSpcReduction="10000"/>
          </a:bodyPr>
          <a:lstStyle/>
          <a:p>
            <a:pPr marL="0" lvl="0" indent="0">
              <a:buNone/>
            </a:pPr>
            <a:r>
              <a:rPr lang="vi-VN" b="1" dirty="0" smtClean="0"/>
              <a:t>Nhất tâm kính lễ Hạ phương thị hiện nhất thiết diệu pháp chánh lý thường phóng Hoả vương Thắng Đức Quang Minh Phật đẳng, tận Hạ phương hà sa Tịnh độ nhất thiết Chư Phật.</a:t>
            </a:r>
          </a:p>
        </p:txBody>
      </p:sp>
      <p:sp>
        <p:nvSpPr>
          <p:cNvPr id="4" name="Content Placeholder 2"/>
          <p:cNvSpPr txBox="1">
            <a:spLocks/>
          </p:cNvSpPr>
          <p:nvPr/>
        </p:nvSpPr>
        <p:spPr>
          <a:xfrm>
            <a:off x="6400800" y="1600201"/>
            <a:ext cx="2133600" cy="1981200"/>
          </a:xfrm>
          <a:prstGeom prst="rect">
            <a:avLst/>
          </a:prstGeom>
        </p:spPr>
        <p:txBody>
          <a:bodyPr vert="horz" lIns="91440" tIns="45720" rIns="91440" bIns="45720" rtlCol="0">
            <a:normAutofit fontScale="4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Chư Phật từ đây xuống đến mười phương đều dùng tướng lưỡi rộng dài xưng tán Cực lạc, phải quán tưởng thân ta đối trước Chư Phật trong hằng sa Tịnh độ.</a:t>
            </a:r>
            <a:endParaRPr lang="en-US" i="1" dirty="0"/>
          </a:p>
        </p:txBody>
      </p:sp>
      <p:sp>
        <p:nvSpPr>
          <p:cNvPr id="6" name="Content Placeholder 2"/>
          <p:cNvSpPr txBox="1">
            <a:spLocks/>
          </p:cNvSpPr>
          <p:nvPr/>
        </p:nvSpPr>
        <p:spPr>
          <a:xfrm>
            <a:off x="457200" y="4114800"/>
            <a:ext cx="5943600" cy="2476500"/>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Phật, chúng sinh tánh thường rỗng lặng</a:t>
            </a:r>
          </a:p>
          <a:p>
            <a:pPr marL="0" indent="0">
              <a:buNone/>
            </a:pPr>
            <a:r>
              <a:rPr lang="vi-VN" i="1" dirty="0" smtClean="0"/>
              <a:t>Đạo cảm ứng không thể nghĩ bàn</a:t>
            </a:r>
          </a:p>
          <a:p>
            <a:pPr marL="0" indent="0">
              <a:buNone/>
            </a:pPr>
            <a:r>
              <a:rPr lang="vi-VN" i="1" dirty="0" smtClean="0"/>
              <a:t>Đạo tràng con tựa như Đế châu</a:t>
            </a:r>
            <a:endParaRPr lang="en-US" i="1" dirty="0" smtClean="0"/>
          </a:p>
          <a:p>
            <a:pPr marL="0" indent="0">
              <a:buNone/>
            </a:pPr>
            <a:r>
              <a:rPr lang="en-US" sz="3800" i="1" dirty="0" err="1" smtClean="0"/>
              <a:t>Mười</a:t>
            </a:r>
            <a:r>
              <a:rPr lang="en-US" sz="3800" i="1" dirty="0" smtClean="0"/>
              <a:t> </a:t>
            </a:r>
            <a:r>
              <a:rPr lang="en-US" sz="3800" i="1" dirty="0" err="1" smtClean="0"/>
              <a:t>phương</a:t>
            </a:r>
            <a:r>
              <a:rPr lang="en-US" sz="3800" i="1" dirty="0" smtClean="0"/>
              <a:t> </a:t>
            </a:r>
            <a:r>
              <a:rPr lang="en-US" sz="3800" i="1" dirty="0" err="1" smtClean="0"/>
              <a:t>Chư</a:t>
            </a:r>
            <a:r>
              <a:rPr lang="en-US" sz="3800" i="1" dirty="0" smtClean="0"/>
              <a:t> </a:t>
            </a:r>
            <a:r>
              <a:rPr lang="vi-VN" i="1" dirty="0" smtClean="0"/>
              <a:t>Phật hiện trong đó</a:t>
            </a:r>
            <a:endParaRPr lang="en-US" i="1" dirty="0" smtClean="0"/>
          </a:p>
          <a:p>
            <a:pPr marL="0" indent="0">
              <a:buNone/>
            </a:pPr>
            <a:r>
              <a:rPr lang="vi-VN" i="1" dirty="0" smtClean="0"/>
              <a:t>Thân con ảnh hiện trước Chư Phật </a:t>
            </a:r>
          </a:p>
          <a:p>
            <a:pPr marL="0" indent="0">
              <a:buNone/>
            </a:pPr>
            <a:r>
              <a:rPr lang="vi-VN" i="1" dirty="0" smtClean="0"/>
              <a:t>Cúi đầu đảnh lễ xin quy mạng.</a:t>
            </a:r>
            <a:endParaRPr lang="vi-VN" i="1" dirty="0"/>
          </a:p>
        </p:txBody>
      </p:sp>
      <p:sp>
        <p:nvSpPr>
          <p:cNvPr id="7" name="Content Placeholder 2"/>
          <p:cNvSpPr txBox="1">
            <a:spLocks/>
          </p:cNvSpPr>
          <p:nvPr/>
        </p:nvSpPr>
        <p:spPr>
          <a:xfrm>
            <a:off x="6425242" y="4114800"/>
            <a:ext cx="2133600" cy="1371600"/>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Xướng xong lạy một lạy, quán tưởng </a:t>
            </a:r>
            <a:endParaRPr lang="en-US" i="1" dirty="0"/>
          </a:p>
        </p:txBody>
      </p:sp>
    </p:spTree>
    <p:extLst>
      <p:ext uri="{BB962C8B-B14F-4D97-AF65-F5344CB8AC3E}">
        <p14:creationId xmlns:p14="http://schemas.microsoft.com/office/powerpoint/2010/main" val="401196766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a:t>
            </a:r>
            <a:r>
              <a:rPr lang="en-US" dirty="0" err="1" smtClean="0">
                <a:latin typeface="Calibri" panose="020F0502020204030204" pitchFamily="34" charset="0"/>
                <a:cs typeface="Calibri" panose="020F0502020204030204" pitchFamily="34" charset="0"/>
              </a:rPr>
              <a:t>Pháp</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lạy</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Phật</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219200"/>
            <a:ext cx="5638800" cy="3048000"/>
          </a:xfrm>
        </p:spPr>
        <p:txBody>
          <a:bodyPr>
            <a:normAutofit/>
          </a:bodyPr>
          <a:lstStyle/>
          <a:p>
            <a:pPr marL="0" lvl="0" indent="0">
              <a:buNone/>
            </a:pPr>
            <a:r>
              <a:rPr lang="vi-VN" b="1" dirty="0" smtClean="0"/>
              <a:t>Nhất tâm kính lễ Vãng cổ lai kim tam thế Chư Phật, thất Phật Thế Tôn, Hiền kiếp thiên Phật.</a:t>
            </a:r>
          </a:p>
        </p:txBody>
      </p:sp>
      <p:sp>
        <p:nvSpPr>
          <p:cNvPr id="4" name="Content Placeholder 2"/>
          <p:cNvSpPr txBox="1">
            <a:spLocks/>
          </p:cNvSpPr>
          <p:nvPr/>
        </p:nvSpPr>
        <p:spPr>
          <a:xfrm>
            <a:off x="6400800" y="1600201"/>
            <a:ext cx="2133600" cy="1981200"/>
          </a:xfrm>
          <a:prstGeom prst="rect">
            <a:avLst/>
          </a:prstGeom>
        </p:spPr>
        <p:txBody>
          <a:bodyPr vert="horz" lIns="91440" tIns="45720" rIns="91440" bIns="45720" rtlCol="0">
            <a:normAutofit fontScale="4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Chư Phật từ đây xuống đến mười phương đều dùng tướng lưỡi rộng dài xưng tán Cực lạc, phải quán tưởng thân ta đối trước Chư Phật trong hằng sa Tịnh độ.</a:t>
            </a:r>
            <a:endParaRPr lang="en-US" i="1" dirty="0"/>
          </a:p>
        </p:txBody>
      </p:sp>
      <p:sp>
        <p:nvSpPr>
          <p:cNvPr id="6" name="Content Placeholder 2"/>
          <p:cNvSpPr txBox="1">
            <a:spLocks/>
          </p:cNvSpPr>
          <p:nvPr/>
        </p:nvSpPr>
        <p:spPr>
          <a:xfrm>
            <a:off x="457200" y="4114800"/>
            <a:ext cx="5943600" cy="2476500"/>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Phật, chúng sinh tánh thường rỗng lặng</a:t>
            </a:r>
          </a:p>
          <a:p>
            <a:pPr marL="0" indent="0">
              <a:buNone/>
            </a:pPr>
            <a:r>
              <a:rPr lang="vi-VN" i="1" dirty="0" smtClean="0"/>
              <a:t>Đạo cảm ứng không thể nghĩ bàn</a:t>
            </a:r>
          </a:p>
          <a:p>
            <a:pPr marL="0" indent="0">
              <a:buNone/>
            </a:pPr>
            <a:r>
              <a:rPr lang="vi-VN" i="1" dirty="0" smtClean="0"/>
              <a:t>Đạo tràng con tựa như Đế châu</a:t>
            </a:r>
            <a:endParaRPr lang="en-US" i="1" dirty="0" smtClean="0"/>
          </a:p>
          <a:p>
            <a:pPr marL="0" indent="0">
              <a:buNone/>
            </a:pPr>
            <a:r>
              <a:rPr lang="en-US" sz="3800" i="1" dirty="0" err="1" smtClean="0"/>
              <a:t>Mười</a:t>
            </a:r>
            <a:r>
              <a:rPr lang="en-US" sz="3800" i="1" dirty="0" smtClean="0"/>
              <a:t> </a:t>
            </a:r>
            <a:r>
              <a:rPr lang="en-US" sz="3800" i="1" dirty="0" err="1" smtClean="0"/>
              <a:t>phương</a:t>
            </a:r>
            <a:r>
              <a:rPr lang="en-US" sz="3800" i="1" dirty="0" smtClean="0"/>
              <a:t> </a:t>
            </a:r>
            <a:r>
              <a:rPr lang="en-US" sz="3800" i="1" dirty="0" err="1" smtClean="0"/>
              <a:t>Chư</a:t>
            </a:r>
            <a:r>
              <a:rPr lang="en-US" sz="3800" i="1" dirty="0" smtClean="0"/>
              <a:t> </a:t>
            </a:r>
            <a:r>
              <a:rPr lang="vi-VN" i="1" dirty="0" smtClean="0"/>
              <a:t>Phật hiện trong đó</a:t>
            </a:r>
            <a:endParaRPr lang="en-US" i="1" dirty="0" smtClean="0"/>
          </a:p>
          <a:p>
            <a:pPr marL="0" indent="0">
              <a:buNone/>
            </a:pPr>
            <a:r>
              <a:rPr lang="vi-VN" i="1" dirty="0" smtClean="0"/>
              <a:t>Thân con ảnh hiện trước Chư Phật </a:t>
            </a:r>
          </a:p>
          <a:p>
            <a:pPr marL="0" indent="0">
              <a:buNone/>
            </a:pPr>
            <a:r>
              <a:rPr lang="vi-VN" i="1" dirty="0" smtClean="0"/>
              <a:t>Cúi đầu đảnh lễ xin quy mạng.</a:t>
            </a:r>
            <a:endParaRPr lang="vi-VN" i="1" dirty="0"/>
          </a:p>
        </p:txBody>
      </p:sp>
      <p:sp>
        <p:nvSpPr>
          <p:cNvPr id="7" name="Content Placeholder 2"/>
          <p:cNvSpPr txBox="1">
            <a:spLocks/>
          </p:cNvSpPr>
          <p:nvPr/>
        </p:nvSpPr>
        <p:spPr>
          <a:xfrm>
            <a:off x="6425242" y="4114800"/>
            <a:ext cx="2133600" cy="1371600"/>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Xướng xong lạy một lạy, quán tưởng </a:t>
            </a:r>
            <a:endParaRPr lang="en-US" i="1" dirty="0"/>
          </a:p>
        </p:txBody>
      </p:sp>
    </p:spTree>
    <p:extLst>
      <p:ext uri="{BB962C8B-B14F-4D97-AF65-F5344CB8AC3E}">
        <p14:creationId xmlns:p14="http://schemas.microsoft.com/office/powerpoint/2010/main" val="9110430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a:t>
            </a:r>
            <a:r>
              <a:rPr lang="en-US" dirty="0"/>
              <a:t>Ý </a:t>
            </a:r>
            <a:r>
              <a:rPr lang="en-US" dirty="0" err="1"/>
              <a:t>chánh</a:t>
            </a:r>
            <a:r>
              <a:rPr lang="en-US" dirty="0"/>
              <a:t> </a:t>
            </a:r>
            <a:r>
              <a:rPr lang="en-US" dirty="0" err="1"/>
              <a:t>tu</a:t>
            </a:r>
            <a:endParaRPr lang="en-US" dirty="0"/>
          </a:p>
        </p:txBody>
      </p:sp>
      <p:sp>
        <p:nvSpPr>
          <p:cNvPr id="3" name="Content Placeholder 2"/>
          <p:cNvSpPr>
            <a:spLocks noGrp="1"/>
          </p:cNvSpPr>
          <p:nvPr>
            <p:ph idx="1"/>
          </p:nvPr>
        </p:nvSpPr>
        <p:spPr>
          <a:xfrm>
            <a:off x="228600" y="1066800"/>
            <a:ext cx="8610600" cy="5486400"/>
          </a:xfrm>
        </p:spPr>
        <p:txBody>
          <a:bodyPr>
            <a:noAutofit/>
          </a:bodyPr>
          <a:lstStyle/>
          <a:p>
            <a:pPr marL="0" indent="0">
              <a:buNone/>
            </a:pPr>
            <a:r>
              <a:rPr lang="vi-VN" sz="2400" i="1" dirty="0" smtClean="0"/>
              <a:t>Nghĩa là Bồ-tát đem tất cả thiện căn công đức tu tập Ngũ niệm môn. Không cầu lấy sự an vui cho chính bản thân mình, vì muốn cứu vớt mọi sự thống khổ cho chúng sinh, phát nguyện nhiếp thủ tất cả chúng sinh cùng sinh về thế giới Cực lạc. Đó gọi là thiện xảo phương tiện Hồi hướng của Bồ-tát. Nếu chúng ta khéo biết Hồi hướng như vậy, tất thành tựu được ba thứ tâm thuận với cửa ngõ vào đạo Bồ-đề:</a:t>
            </a:r>
          </a:p>
          <a:p>
            <a:pPr marL="0" indent="0">
              <a:buNone/>
            </a:pPr>
            <a:r>
              <a:rPr lang="vi-VN" sz="2400" i="1" dirty="0" smtClean="0"/>
              <a:t>Tâm Thanh tịnh không nhiễm ô, vì chẳng cầu an lạc cho riêng mình.</a:t>
            </a:r>
          </a:p>
          <a:p>
            <a:pPr marL="0" indent="0">
              <a:buNone/>
            </a:pPr>
            <a:r>
              <a:rPr lang="vi-VN" sz="2400" i="1" dirty="0" smtClean="0"/>
              <a:t>Tâm Thanh tịnh an ổn, vì cứu vớt tất cả sự thống khổ cho chúng sinh</a:t>
            </a:r>
          </a:p>
          <a:p>
            <a:pPr marL="0" indent="0">
              <a:buNone/>
            </a:pPr>
            <a:r>
              <a:rPr lang="vi-VN" sz="2400" i="1" dirty="0" smtClean="0"/>
              <a:t>Tâm Thanh tịnh an lạc, vì làm cho tất cả chúng sinh chứng đắc Đại Bồ-đề, vì nhiếp thủ chúng sinh cùng sinh về Tịnh độ.</a:t>
            </a:r>
          </a:p>
        </p:txBody>
      </p:sp>
    </p:spTree>
    <p:extLst>
      <p:ext uri="{BB962C8B-B14F-4D97-AF65-F5344CB8AC3E}">
        <p14:creationId xmlns:p14="http://schemas.microsoft.com/office/powerpoint/2010/main" val="1103360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a:t>
            </a:r>
            <a:r>
              <a:rPr lang="en-US" dirty="0" err="1" smtClean="0">
                <a:latin typeface="Calibri" panose="020F0502020204030204" pitchFamily="34" charset="0"/>
                <a:cs typeface="Calibri" panose="020F0502020204030204" pitchFamily="34" charset="0"/>
              </a:rPr>
              <a:t>Pháp</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lạy</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Phật</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219200"/>
            <a:ext cx="5638800" cy="5105400"/>
          </a:xfrm>
          <a:ln>
            <a:solidFill>
              <a:schemeClr val="accent1"/>
            </a:solidFill>
          </a:ln>
        </p:spPr>
        <p:txBody>
          <a:bodyPr>
            <a:normAutofit fontScale="55000" lnSpcReduction="20000"/>
          </a:bodyPr>
          <a:lstStyle/>
          <a:p>
            <a:pPr marL="0" lvl="0" indent="0">
              <a:buNone/>
            </a:pPr>
            <a:r>
              <a:rPr lang="vi-VN" sz="7600" b="1" dirty="0" smtClean="0"/>
              <a:t>Nhất tâm kính lễ Cực lạc thế giới A-di-đà Phật.</a:t>
            </a:r>
            <a:endParaRPr lang="en-US" sz="7600" b="1" dirty="0" smtClean="0"/>
          </a:p>
          <a:p>
            <a:pPr marL="0" lvl="0" indent="0">
              <a:buNone/>
            </a:pPr>
            <a:endParaRPr lang="en-US" b="1" dirty="0"/>
          </a:p>
          <a:p>
            <a:pPr marL="0" lvl="0" indent="0">
              <a:buNone/>
            </a:pPr>
            <a:endParaRPr lang="en-US" b="1" dirty="0" smtClean="0"/>
          </a:p>
          <a:p>
            <a:pPr marL="0" lvl="0" indent="0">
              <a:buNone/>
            </a:pPr>
            <a:endParaRPr lang="en-US" b="1" dirty="0"/>
          </a:p>
          <a:p>
            <a:pPr marL="0" lvl="0" indent="0">
              <a:buNone/>
            </a:pPr>
            <a:endParaRPr lang="en-US" b="1" dirty="0" smtClean="0"/>
          </a:p>
          <a:p>
            <a:pPr marL="0" indent="0">
              <a:buNone/>
            </a:pPr>
            <a:r>
              <a:rPr lang="vi-VN" sz="4200" i="1" dirty="0" smtClean="0"/>
              <a:t>Phật, chúng sinh tánh thường rỗng lặng</a:t>
            </a:r>
          </a:p>
          <a:p>
            <a:pPr marL="0" indent="0">
              <a:buNone/>
            </a:pPr>
            <a:r>
              <a:rPr lang="vi-VN" sz="4200" i="1" dirty="0" smtClean="0"/>
              <a:t>Đạo cảm ứng không thể nghĩ bàn</a:t>
            </a:r>
          </a:p>
          <a:p>
            <a:pPr marL="0" indent="0">
              <a:buNone/>
            </a:pPr>
            <a:r>
              <a:rPr lang="vi-VN" sz="4200" i="1" dirty="0" smtClean="0"/>
              <a:t>Đạo tràng con tựa như Đế châu</a:t>
            </a:r>
            <a:endParaRPr lang="en-US" sz="4200" i="1" dirty="0" smtClean="0"/>
          </a:p>
          <a:p>
            <a:pPr marL="0" indent="0">
              <a:buNone/>
            </a:pPr>
            <a:r>
              <a:rPr lang="en-US" sz="4200" i="1" dirty="0" err="1" smtClean="0"/>
              <a:t>Mười</a:t>
            </a:r>
            <a:r>
              <a:rPr lang="en-US" sz="4200" i="1" dirty="0" smtClean="0"/>
              <a:t> </a:t>
            </a:r>
            <a:r>
              <a:rPr lang="en-US" sz="4200" i="1" dirty="0" err="1" smtClean="0"/>
              <a:t>phương</a:t>
            </a:r>
            <a:r>
              <a:rPr lang="en-US" sz="4200" i="1" dirty="0" smtClean="0"/>
              <a:t> </a:t>
            </a:r>
            <a:r>
              <a:rPr lang="en-US" sz="4200" i="1" dirty="0" err="1" smtClean="0"/>
              <a:t>Chư</a:t>
            </a:r>
            <a:r>
              <a:rPr lang="en-US" sz="4200" i="1" dirty="0" smtClean="0"/>
              <a:t> </a:t>
            </a:r>
            <a:r>
              <a:rPr lang="vi-VN" sz="4200" i="1" dirty="0" smtClean="0"/>
              <a:t>Phật hiện trong đó</a:t>
            </a:r>
            <a:endParaRPr lang="en-US" sz="4200" i="1" dirty="0" smtClean="0"/>
          </a:p>
          <a:p>
            <a:pPr marL="0" indent="0">
              <a:buNone/>
            </a:pPr>
            <a:r>
              <a:rPr lang="vi-VN" sz="4200" i="1" dirty="0" smtClean="0"/>
              <a:t>Thân con ảnh hiện trước Chư Phật </a:t>
            </a:r>
          </a:p>
          <a:p>
            <a:pPr marL="0" indent="0">
              <a:buNone/>
            </a:pPr>
            <a:r>
              <a:rPr lang="vi-VN" sz="4200" i="1" dirty="0" smtClean="0"/>
              <a:t>Vì cầu vãng sinh xin đảnh lễ.</a:t>
            </a:r>
          </a:p>
          <a:p>
            <a:pPr marL="0" lvl="0" indent="0">
              <a:buNone/>
            </a:pPr>
            <a:endParaRPr lang="vi-VN" b="1" dirty="0" smtClean="0"/>
          </a:p>
        </p:txBody>
      </p:sp>
      <p:sp>
        <p:nvSpPr>
          <p:cNvPr id="4" name="Content Placeholder 2"/>
          <p:cNvSpPr txBox="1">
            <a:spLocks/>
          </p:cNvSpPr>
          <p:nvPr/>
        </p:nvSpPr>
        <p:spPr>
          <a:xfrm>
            <a:off x="6393611" y="1295400"/>
            <a:ext cx="2133600" cy="1981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Nên lạy ba lần</a:t>
            </a:r>
            <a:endParaRPr lang="en-US" i="1" dirty="0"/>
          </a:p>
        </p:txBody>
      </p:sp>
      <p:sp>
        <p:nvSpPr>
          <p:cNvPr id="6" name="Content Placeholder 2"/>
          <p:cNvSpPr txBox="1">
            <a:spLocks/>
          </p:cNvSpPr>
          <p:nvPr/>
        </p:nvSpPr>
        <p:spPr>
          <a:xfrm>
            <a:off x="457200" y="4114800"/>
            <a:ext cx="5943600" cy="24765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vi-VN" i="1" dirty="0"/>
          </a:p>
        </p:txBody>
      </p:sp>
      <p:sp>
        <p:nvSpPr>
          <p:cNvPr id="7" name="Content Placeholder 2"/>
          <p:cNvSpPr txBox="1">
            <a:spLocks/>
          </p:cNvSpPr>
          <p:nvPr/>
        </p:nvSpPr>
        <p:spPr>
          <a:xfrm>
            <a:off x="6425242" y="4114800"/>
            <a:ext cx="2133600" cy="1371600"/>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Xướng xong lạy một lạy, quán tưởng </a:t>
            </a:r>
            <a:endParaRPr lang="en-US" i="1" dirty="0"/>
          </a:p>
        </p:txBody>
      </p:sp>
    </p:spTree>
    <p:extLst>
      <p:ext uri="{BB962C8B-B14F-4D97-AF65-F5344CB8AC3E}">
        <p14:creationId xmlns:p14="http://schemas.microsoft.com/office/powerpoint/2010/main" val="383794794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a:t>
            </a:r>
            <a:r>
              <a:rPr lang="en-US" dirty="0" err="1" smtClean="0">
                <a:latin typeface="Calibri" panose="020F0502020204030204" pitchFamily="34" charset="0"/>
                <a:cs typeface="Calibri" panose="020F0502020204030204" pitchFamily="34" charset="0"/>
              </a:rPr>
              <a:t>Pháp</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lạy</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Phật</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219200"/>
            <a:ext cx="8101642" cy="2362201"/>
          </a:xfrm>
        </p:spPr>
        <p:txBody>
          <a:bodyPr>
            <a:normAutofit/>
          </a:bodyPr>
          <a:lstStyle/>
          <a:p>
            <a:pPr marL="0" lvl="0" indent="0">
              <a:buNone/>
            </a:pPr>
            <a:r>
              <a:rPr lang="vi-VN" b="1" dirty="0" smtClean="0"/>
              <a:t>Nhất tâm kính lễ Cực lạc thế giới Phật Bồ-tát đẳng sở thuyết kinh pháp, nãi chí thủy, điểu, nhạc, thọ nhất thiết pháp âm, Thanh tịnh Pháp Tạng.</a:t>
            </a:r>
          </a:p>
        </p:txBody>
      </p:sp>
      <p:sp>
        <p:nvSpPr>
          <p:cNvPr id="4" name="Content Placeholder 2"/>
          <p:cNvSpPr txBox="1">
            <a:spLocks/>
          </p:cNvSpPr>
          <p:nvPr/>
        </p:nvSpPr>
        <p:spPr>
          <a:xfrm>
            <a:off x="6400800" y="1600201"/>
            <a:ext cx="2133600" cy="1981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US" i="1" dirty="0"/>
          </a:p>
        </p:txBody>
      </p:sp>
      <p:sp>
        <p:nvSpPr>
          <p:cNvPr id="6" name="Content Placeholder 2"/>
          <p:cNvSpPr txBox="1">
            <a:spLocks/>
          </p:cNvSpPr>
          <p:nvPr/>
        </p:nvSpPr>
        <p:spPr>
          <a:xfrm>
            <a:off x="457200" y="3962400"/>
            <a:ext cx="5943600" cy="2628900"/>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Pháp tánh chân không như hư không</a:t>
            </a:r>
          </a:p>
          <a:p>
            <a:pPr marL="0" indent="0">
              <a:buNone/>
            </a:pPr>
            <a:r>
              <a:rPr lang="vi-VN" i="1" dirty="0" smtClean="0"/>
              <a:t>Pháp Bảo thường trụ không nghĩ bàn</a:t>
            </a:r>
          </a:p>
          <a:p>
            <a:pPr marL="0" indent="0">
              <a:buNone/>
            </a:pPr>
            <a:r>
              <a:rPr lang="vi-VN" i="1" dirty="0" smtClean="0"/>
              <a:t>Thân con ảnh hiện trước Pháp Bảo</a:t>
            </a:r>
          </a:p>
          <a:p>
            <a:pPr marL="0" indent="0">
              <a:buNone/>
            </a:pPr>
            <a:r>
              <a:rPr lang="vi-VN" i="1" dirty="0" smtClean="0"/>
              <a:t>Cúi đầu quy mạng lạy tất cả.</a:t>
            </a:r>
          </a:p>
        </p:txBody>
      </p:sp>
      <p:sp>
        <p:nvSpPr>
          <p:cNvPr id="7" name="Content Placeholder 2"/>
          <p:cNvSpPr txBox="1">
            <a:spLocks/>
          </p:cNvSpPr>
          <p:nvPr/>
        </p:nvSpPr>
        <p:spPr>
          <a:xfrm>
            <a:off x="6425242" y="4114800"/>
            <a:ext cx="2133600" cy="1371600"/>
          </a:xfrm>
          <a:prstGeom prst="rect">
            <a:avLst/>
          </a:prstGeom>
        </p:spPr>
        <p:txBody>
          <a:bodyPr vert="horz" lIns="91440" tIns="45720" rIns="91440" bIns="45720" rtlCol="0">
            <a:normAutofit fontScale="5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Quán tưởng pháp bảo của Tịnh độ hiển hiện trong Đạo tràng. Bài kệ quán tưởng:</a:t>
            </a:r>
            <a:endParaRPr lang="en-US" i="1" dirty="0"/>
          </a:p>
        </p:txBody>
      </p:sp>
    </p:spTree>
    <p:extLst>
      <p:ext uri="{BB962C8B-B14F-4D97-AF65-F5344CB8AC3E}">
        <p14:creationId xmlns:p14="http://schemas.microsoft.com/office/powerpoint/2010/main" val="116288552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a:t>
            </a:r>
            <a:r>
              <a:rPr lang="en-US" dirty="0" err="1" smtClean="0">
                <a:latin typeface="Calibri" panose="020F0502020204030204" pitchFamily="34" charset="0"/>
                <a:cs typeface="Calibri" panose="020F0502020204030204" pitchFamily="34" charset="0"/>
              </a:rPr>
              <a:t>Pháp</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lạy</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Phật</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219200"/>
            <a:ext cx="8101642" cy="2362201"/>
          </a:xfrm>
        </p:spPr>
        <p:txBody>
          <a:bodyPr>
            <a:normAutofit/>
          </a:bodyPr>
          <a:lstStyle/>
          <a:p>
            <a:pPr marL="0" lvl="0" indent="0">
              <a:buNone/>
            </a:pPr>
            <a:r>
              <a:rPr lang="vi-VN" b="1" dirty="0" smtClean="0"/>
              <a:t>Nhất tâm kính lễ Đại thừa Tứ thập bát nguyện Vô Lượng Thọ kinh, Xưng Tán kinh đẳng, thập phương nhất thiết tôn kinh, Thập nhị bộ chân tịnh pháp tạng.</a:t>
            </a:r>
          </a:p>
        </p:txBody>
      </p:sp>
      <p:sp>
        <p:nvSpPr>
          <p:cNvPr id="4" name="Content Placeholder 2"/>
          <p:cNvSpPr txBox="1">
            <a:spLocks/>
          </p:cNvSpPr>
          <p:nvPr/>
        </p:nvSpPr>
        <p:spPr>
          <a:xfrm>
            <a:off x="6400800" y="1600201"/>
            <a:ext cx="2133600" cy="1981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US" i="1" dirty="0"/>
          </a:p>
        </p:txBody>
      </p:sp>
      <p:sp>
        <p:nvSpPr>
          <p:cNvPr id="6" name="Content Placeholder 2"/>
          <p:cNvSpPr txBox="1">
            <a:spLocks/>
          </p:cNvSpPr>
          <p:nvPr/>
        </p:nvSpPr>
        <p:spPr>
          <a:xfrm>
            <a:off x="457200" y="3962400"/>
            <a:ext cx="5943600" cy="2628900"/>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Pháp tánh chân không như hư không</a:t>
            </a:r>
          </a:p>
          <a:p>
            <a:pPr marL="0" indent="0">
              <a:buNone/>
            </a:pPr>
            <a:r>
              <a:rPr lang="vi-VN" i="1" dirty="0" smtClean="0"/>
              <a:t>Pháp Bảo thường trụ không nghĩ bàn</a:t>
            </a:r>
          </a:p>
          <a:p>
            <a:pPr marL="0" indent="0">
              <a:buNone/>
            </a:pPr>
            <a:r>
              <a:rPr lang="vi-VN" i="1" dirty="0" smtClean="0"/>
              <a:t>Thân con ảnh hiện trước Pháp Bảo</a:t>
            </a:r>
          </a:p>
          <a:p>
            <a:pPr marL="0" indent="0">
              <a:buNone/>
            </a:pPr>
            <a:r>
              <a:rPr lang="vi-VN" i="1" dirty="0" smtClean="0"/>
              <a:t>Cúi đầu quy mạng lạy tất cả.</a:t>
            </a:r>
          </a:p>
        </p:txBody>
      </p:sp>
      <p:sp>
        <p:nvSpPr>
          <p:cNvPr id="7" name="Content Placeholder 2"/>
          <p:cNvSpPr txBox="1">
            <a:spLocks/>
          </p:cNvSpPr>
          <p:nvPr/>
        </p:nvSpPr>
        <p:spPr>
          <a:xfrm>
            <a:off x="6425242" y="4114800"/>
            <a:ext cx="2133600" cy="1371600"/>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Đây là đảnh lễ pháp bảo trong cõi này như trước.</a:t>
            </a:r>
            <a:endParaRPr lang="en-US" i="1" dirty="0"/>
          </a:p>
        </p:txBody>
      </p:sp>
    </p:spTree>
    <p:extLst>
      <p:ext uri="{BB962C8B-B14F-4D97-AF65-F5344CB8AC3E}">
        <p14:creationId xmlns:p14="http://schemas.microsoft.com/office/powerpoint/2010/main" val="335340653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a:t>
            </a:r>
            <a:r>
              <a:rPr lang="en-US" dirty="0" err="1" smtClean="0">
                <a:latin typeface="Calibri" panose="020F0502020204030204" pitchFamily="34" charset="0"/>
                <a:cs typeface="Calibri" panose="020F0502020204030204" pitchFamily="34" charset="0"/>
              </a:rPr>
              <a:t>Pháp</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lạy</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Phật</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219200"/>
            <a:ext cx="8101642" cy="2362201"/>
          </a:xfrm>
        </p:spPr>
        <p:txBody>
          <a:bodyPr>
            <a:normAutofit/>
          </a:bodyPr>
          <a:lstStyle/>
          <a:p>
            <a:pPr marL="0" lvl="0" indent="0">
              <a:buNone/>
            </a:pPr>
            <a:r>
              <a:rPr lang="vi-VN" b="1" dirty="0" smtClean="0"/>
              <a:t>Nhất tâm kính lễ Cực lạc thế giới Quán Thế Âm Bồ-tát Ma-ha-tát.</a:t>
            </a:r>
          </a:p>
        </p:txBody>
      </p:sp>
      <p:sp>
        <p:nvSpPr>
          <p:cNvPr id="4" name="Content Placeholder 2"/>
          <p:cNvSpPr txBox="1">
            <a:spLocks/>
          </p:cNvSpPr>
          <p:nvPr/>
        </p:nvSpPr>
        <p:spPr>
          <a:xfrm>
            <a:off x="6400800" y="1600201"/>
            <a:ext cx="2133600" cy="1981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US" i="1" dirty="0"/>
          </a:p>
        </p:txBody>
      </p:sp>
      <p:sp>
        <p:nvSpPr>
          <p:cNvPr id="6" name="Content Placeholder 2"/>
          <p:cNvSpPr txBox="1">
            <a:spLocks/>
          </p:cNvSpPr>
          <p:nvPr/>
        </p:nvSpPr>
        <p:spPr>
          <a:xfrm>
            <a:off x="457200" y="3962400"/>
            <a:ext cx="5943600" cy="2628900"/>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Phật, chúng sinh tánh thường rỗng lặng</a:t>
            </a:r>
          </a:p>
          <a:p>
            <a:pPr marL="0" indent="0">
              <a:buNone/>
            </a:pPr>
            <a:r>
              <a:rPr lang="vi-VN" i="1" dirty="0" smtClean="0"/>
              <a:t>Đạo cảm ứng không thể nghĩ bàn</a:t>
            </a:r>
          </a:p>
          <a:p>
            <a:pPr marL="0" indent="0">
              <a:buNone/>
            </a:pPr>
            <a:r>
              <a:rPr lang="vi-VN" i="1" dirty="0" smtClean="0"/>
              <a:t>Đạo tràng con tựa như Đế châu</a:t>
            </a:r>
          </a:p>
          <a:p>
            <a:pPr marL="0" indent="0">
              <a:buNone/>
            </a:pPr>
            <a:r>
              <a:rPr lang="vi-VN" i="1" dirty="0" smtClean="0"/>
              <a:t>Mười phương Chư Phật hiện trong đó</a:t>
            </a:r>
          </a:p>
          <a:p>
            <a:pPr marL="0" indent="0">
              <a:buNone/>
            </a:pPr>
            <a:r>
              <a:rPr lang="vi-VN" i="1" dirty="0" smtClean="0"/>
              <a:t>Thân con ảnh hiện trước </a:t>
            </a:r>
            <a:r>
              <a:rPr lang="en-US" sz="3600" i="1" dirty="0" err="1" smtClean="0"/>
              <a:t>Bồ</a:t>
            </a:r>
            <a:r>
              <a:rPr lang="en-US" sz="3600" i="1" dirty="0" err="1"/>
              <a:t>-</a:t>
            </a:r>
            <a:r>
              <a:rPr lang="en-US" sz="3600" i="1" dirty="0" err="1" smtClean="0"/>
              <a:t>Tát</a:t>
            </a:r>
            <a:endParaRPr lang="vi-VN" i="1" dirty="0" smtClean="0"/>
          </a:p>
          <a:p>
            <a:pPr marL="0" indent="0">
              <a:buNone/>
            </a:pPr>
            <a:r>
              <a:rPr lang="vi-VN" i="1" dirty="0" smtClean="0"/>
              <a:t>Vì cầu vãng sinh xin đảnh lễ.</a:t>
            </a:r>
          </a:p>
        </p:txBody>
      </p:sp>
      <p:sp>
        <p:nvSpPr>
          <p:cNvPr id="7" name="Content Placeholder 2"/>
          <p:cNvSpPr txBox="1">
            <a:spLocks/>
          </p:cNvSpPr>
          <p:nvPr/>
        </p:nvSpPr>
        <p:spPr>
          <a:xfrm>
            <a:off x="6425242" y="4114800"/>
            <a:ext cx="2133600" cy="1371600"/>
          </a:xfrm>
          <a:prstGeom prst="rect">
            <a:avLst/>
          </a:prstGeom>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Quán tưởng Bồ-tát hầu bên phải Phật, giống như Quán Âm.</a:t>
            </a:r>
            <a:endParaRPr lang="en-US" i="1" dirty="0"/>
          </a:p>
        </p:txBody>
      </p:sp>
    </p:spTree>
    <p:extLst>
      <p:ext uri="{BB962C8B-B14F-4D97-AF65-F5344CB8AC3E}">
        <p14:creationId xmlns:p14="http://schemas.microsoft.com/office/powerpoint/2010/main" val="270858096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a:t>
            </a:r>
            <a:r>
              <a:rPr lang="en-US" dirty="0" err="1" smtClean="0">
                <a:latin typeface="Calibri" panose="020F0502020204030204" pitchFamily="34" charset="0"/>
                <a:cs typeface="Calibri" panose="020F0502020204030204" pitchFamily="34" charset="0"/>
              </a:rPr>
              <a:t>Pháp</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lạy</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Phật</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219200"/>
            <a:ext cx="8101642" cy="2362201"/>
          </a:xfrm>
        </p:spPr>
        <p:txBody>
          <a:bodyPr>
            <a:normAutofit/>
          </a:bodyPr>
          <a:lstStyle/>
          <a:p>
            <a:pPr marL="0" lvl="0" indent="0">
              <a:buNone/>
            </a:pPr>
            <a:r>
              <a:rPr lang="vi-VN" b="1" dirty="0" smtClean="0"/>
              <a:t>Nhất tâm kính lễ Cực lạc thế giới Đại Thế Chí Bồ-tát Ma-ha-tát. </a:t>
            </a:r>
          </a:p>
        </p:txBody>
      </p:sp>
      <p:sp>
        <p:nvSpPr>
          <p:cNvPr id="4" name="Content Placeholder 2"/>
          <p:cNvSpPr txBox="1">
            <a:spLocks/>
          </p:cNvSpPr>
          <p:nvPr/>
        </p:nvSpPr>
        <p:spPr>
          <a:xfrm>
            <a:off x="6400800" y="1600201"/>
            <a:ext cx="2133600" cy="1981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US" i="1" dirty="0"/>
          </a:p>
        </p:txBody>
      </p:sp>
      <p:sp>
        <p:nvSpPr>
          <p:cNvPr id="6" name="Content Placeholder 2"/>
          <p:cNvSpPr txBox="1">
            <a:spLocks/>
          </p:cNvSpPr>
          <p:nvPr/>
        </p:nvSpPr>
        <p:spPr>
          <a:xfrm>
            <a:off x="457200" y="3962400"/>
            <a:ext cx="5943600" cy="2628900"/>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Phật, chúng sinh tánh thường rỗng lặng</a:t>
            </a:r>
          </a:p>
          <a:p>
            <a:pPr marL="0" indent="0">
              <a:buNone/>
            </a:pPr>
            <a:r>
              <a:rPr lang="vi-VN" i="1" dirty="0" smtClean="0"/>
              <a:t>Đạo cảm ứng không thể nghĩ bàn</a:t>
            </a:r>
          </a:p>
          <a:p>
            <a:pPr marL="0" indent="0">
              <a:buNone/>
            </a:pPr>
            <a:r>
              <a:rPr lang="vi-VN" i="1" dirty="0" smtClean="0"/>
              <a:t>Đạo tràng con tựa như Đế châu</a:t>
            </a:r>
          </a:p>
          <a:p>
            <a:pPr marL="0" indent="0">
              <a:buNone/>
            </a:pPr>
            <a:r>
              <a:rPr lang="vi-VN" i="1" dirty="0" smtClean="0"/>
              <a:t>Mười phương Chư Phật hiện trong đó</a:t>
            </a:r>
          </a:p>
          <a:p>
            <a:pPr marL="0" indent="0">
              <a:buNone/>
            </a:pPr>
            <a:r>
              <a:rPr lang="vi-VN" i="1" dirty="0" smtClean="0"/>
              <a:t>Thân con ảnh hiện trước </a:t>
            </a:r>
            <a:r>
              <a:rPr lang="en-US" sz="3600" i="1" dirty="0" err="1" smtClean="0"/>
              <a:t>Bồ</a:t>
            </a:r>
            <a:r>
              <a:rPr lang="en-US" sz="3600" i="1" dirty="0" err="1"/>
              <a:t>-</a:t>
            </a:r>
            <a:r>
              <a:rPr lang="en-US" sz="3600" i="1" dirty="0" err="1" smtClean="0"/>
              <a:t>Tát</a:t>
            </a:r>
            <a:endParaRPr lang="vi-VN" i="1" dirty="0" smtClean="0"/>
          </a:p>
          <a:p>
            <a:pPr marL="0" indent="0">
              <a:buNone/>
            </a:pPr>
            <a:r>
              <a:rPr lang="vi-VN" i="1" dirty="0" smtClean="0"/>
              <a:t>Vì cầu vãng sinh xin đảnh lễ.</a:t>
            </a:r>
          </a:p>
        </p:txBody>
      </p:sp>
      <p:sp>
        <p:nvSpPr>
          <p:cNvPr id="7" name="Content Placeholder 2"/>
          <p:cNvSpPr txBox="1">
            <a:spLocks/>
          </p:cNvSpPr>
          <p:nvPr/>
        </p:nvSpPr>
        <p:spPr>
          <a:xfrm>
            <a:off x="6425242" y="4114800"/>
            <a:ext cx="2133600" cy="1371600"/>
          </a:xfrm>
          <a:prstGeom prst="rect">
            <a:avLst/>
          </a:prstGeom>
        </p:spPr>
        <p:txBody>
          <a:bodyPr vert="horz" lIns="91440" tIns="45720" rIns="91440" bIns="45720" rtlCol="0">
            <a:normAutofit fontScale="6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Quán tưởng vị Bồ-tát này hầu bên trái Phật, ngồi trên tòa sen.</a:t>
            </a:r>
            <a:endParaRPr lang="en-US" i="1" dirty="0"/>
          </a:p>
        </p:txBody>
      </p:sp>
    </p:spTree>
    <p:extLst>
      <p:ext uri="{BB962C8B-B14F-4D97-AF65-F5344CB8AC3E}">
        <p14:creationId xmlns:p14="http://schemas.microsoft.com/office/powerpoint/2010/main" val="361622827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a:t>
            </a:r>
            <a:r>
              <a:rPr lang="en-US" dirty="0" err="1" smtClean="0">
                <a:latin typeface="Calibri" panose="020F0502020204030204" pitchFamily="34" charset="0"/>
                <a:cs typeface="Calibri" panose="020F0502020204030204" pitchFamily="34" charset="0"/>
              </a:rPr>
              <a:t>Pháp</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lạy</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Phật</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219200"/>
            <a:ext cx="8101642" cy="2362201"/>
          </a:xfrm>
        </p:spPr>
        <p:txBody>
          <a:bodyPr>
            <a:normAutofit/>
          </a:bodyPr>
          <a:lstStyle/>
          <a:p>
            <a:pPr marL="0" lvl="0" indent="0">
              <a:buNone/>
            </a:pPr>
            <a:r>
              <a:rPr lang="vi-VN" b="1" dirty="0" smtClean="0"/>
              <a:t>Nhất tâm kính lễ quá khứ A-tăng-kỳ kiếp Pháp Tạng Tỳ-kheo Bồ-tát Ma-ha-tát.</a:t>
            </a:r>
          </a:p>
        </p:txBody>
      </p:sp>
      <p:sp>
        <p:nvSpPr>
          <p:cNvPr id="4" name="Content Placeholder 2"/>
          <p:cNvSpPr txBox="1">
            <a:spLocks/>
          </p:cNvSpPr>
          <p:nvPr/>
        </p:nvSpPr>
        <p:spPr>
          <a:xfrm>
            <a:off x="6400800" y="1600201"/>
            <a:ext cx="2133600" cy="1981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US" i="1" dirty="0"/>
          </a:p>
        </p:txBody>
      </p:sp>
      <p:sp>
        <p:nvSpPr>
          <p:cNvPr id="6" name="Content Placeholder 2"/>
          <p:cNvSpPr txBox="1">
            <a:spLocks/>
          </p:cNvSpPr>
          <p:nvPr/>
        </p:nvSpPr>
        <p:spPr>
          <a:xfrm>
            <a:off x="457200" y="3962400"/>
            <a:ext cx="5943600" cy="2628900"/>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Phật, chúng sinh tánh thường rỗng lặng</a:t>
            </a:r>
          </a:p>
          <a:p>
            <a:pPr marL="0" indent="0">
              <a:buNone/>
            </a:pPr>
            <a:r>
              <a:rPr lang="vi-VN" i="1" dirty="0" smtClean="0"/>
              <a:t>Đạo cảm ứng không thể nghĩ bàn</a:t>
            </a:r>
          </a:p>
          <a:p>
            <a:pPr marL="0" indent="0">
              <a:buNone/>
            </a:pPr>
            <a:r>
              <a:rPr lang="vi-VN" i="1" dirty="0" smtClean="0"/>
              <a:t>Đạo tràng con tựa như Đế châu</a:t>
            </a:r>
          </a:p>
          <a:p>
            <a:pPr marL="0" indent="0">
              <a:buNone/>
            </a:pPr>
            <a:r>
              <a:rPr lang="vi-VN" i="1" dirty="0" smtClean="0"/>
              <a:t>Mười phương Chư Phật hiện trong đó</a:t>
            </a:r>
          </a:p>
          <a:p>
            <a:pPr marL="0" indent="0">
              <a:buNone/>
            </a:pPr>
            <a:r>
              <a:rPr lang="vi-VN" i="1" dirty="0" smtClean="0"/>
              <a:t>Thân con ảnh hiện trước </a:t>
            </a:r>
            <a:r>
              <a:rPr lang="en-US" sz="3600" i="1" dirty="0" err="1" smtClean="0"/>
              <a:t>Bồ</a:t>
            </a:r>
            <a:r>
              <a:rPr lang="en-US" sz="3600" i="1" dirty="0" err="1"/>
              <a:t>-</a:t>
            </a:r>
            <a:r>
              <a:rPr lang="en-US" sz="3600" i="1" dirty="0" err="1" smtClean="0"/>
              <a:t>Tát</a:t>
            </a:r>
            <a:endParaRPr lang="vi-VN" i="1" dirty="0" smtClean="0"/>
          </a:p>
          <a:p>
            <a:pPr marL="0" indent="0">
              <a:buNone/>
            </a:pPr>
            <a:r>
              <a:rPr lang="vi-VN" i="1" dirty="0" smtClean="0"/>
              <a:t>Vì cầu vãng sinh xin đảnh lễ.</a:t>
            </a:r>
          </a:p>
        </p:txBody>
      </p:sp>
    </p:spTree>
    <p:extLst>
      <p:ext uri="{BB962C8B-B14F-4D97-AF65-F5344CB8AC3E}">
        <p14:creationId xmlns:p14="http://schemas.microsoft.com/office/powerpoint/2010/main" val="76317554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a:t>
            </a:r>
            <a:r>
              <a:rPr lang="en-US" dirty="0" err="1" smtClean="0">
                <a:latin typeface="Calibri" panose="020F0502020204030204" pitchFamily="34" charset="0"/>
                <a:cs typeface="Calibri" panose="020F0502020204030204" pitchFamily="34" charset="0"/>
              </a:rPr>
              <a:t>Pháp</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lạy</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Phật</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219200"/>
            <a:ext cx="8101642" cy="2362201"/>
          </a:xfrm>
        </p:spPr>
        <p:txBody>
          <a:bodyPr>
            <a:normAutofit/>
          </a:bodyPr>
          <a:lstStyle/>
          <a:p>
            <a:pPr marL="0" lvl="0" indent="0">
              <a:buNone/>
            </a:pPr>
            <a:r>
              <a:rPr lang="vi-VN" b="1" dirty="0" smtClean="0"/>
              <a:t>Nhất tâm kính lễ Cực lạc thế giới Nhất sinh bổ xứ Chư Đại Bồ-tát Ma-ha-tát.</a:t>
            </a:r>
          </a:p>
        </p:txBody>
      </p:sp>
      <p:sp>
        <p:nvSpPr>
          <p:cNvPr id="4" name="Content Placeholder 2"/>
          <p:cNvSpPr txBox="1">
            <a:spLocks/>
          </p:cNvSpPr>
          <p:nvPr/>
        </p:nvSpPr>
        <p:spPr>
          <a:xfrm>
            <a:off x="6400800" y="1600201"/>
            <a:ext cx="2133600" cy="1981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US" i="1" dirty="0"/>
          </a:p>
        </p:txBody>
      </p:sp>
      <p:sp>
        <p:nvSpPr>
          <p:cNvPr id="6" name="Content Placeholder 2"/>
          <p:cNvSpPr txBox="1">
            <a:spLocks/>
          </p:cNvSpPr>
          <p:nvPr/>
        </p:nvSpPr>
        <p:spPr>
          <a:xfrm>
            <a:off x="457200" y="3962400"/>
            <a:ext cx="5943600" cy="2628900"/>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Phật, chúng sinh tánh thường rỗng lặng</a:t>
            </a:r>
          </a:p>
          <a:p>
            <a:pPr marL="0" indent="0">
              <a:buNone/>
            </a:pPr>
            <a:r>
              <a:rPr lang="vi-VN" i="1" dirty="0" smtClean="0"/>
              <a:t>Đạo cảm ứng không thể nghĩ bàn</a:t>
            </a:r>
          </a:p>
          <a:p>
            <a:pPr marL="0" indent="0">
              <a:buNone/>
            </a:pPr>
            <a:r>
              <a:rPr lang="vi-VN" i="1" dirty="0" smtClean="0"/>
              <a:t>Đạo tràng con tựa như Đế châu</a:t>
            </a:r>
          </a:p>
          <a:p>
            <a:pPr marL="0" indent="0">
              <a:buNone/>
            </a:pPr>
            <a:r>
              <a:rPr lang="vi-VN" i="1" dirty="0" smtClean="0"/>
              <a:t>Mười phương Chư Phật hiện trong đó</a:t>
            </a:r>
          </a:p>
          <a:p>
            <a:pPr marL="0" indent="0">
              <a:buNone/>
            </a:pPr>
            <a:r>
              <a:rPr lang="vi-VN" i="1" dirty="0" smtClean="0"/>
              <a:t>Thân con ảnh hiện trước </a:t>
            </a:r>
            <a:r>
              <a:rPr lang="en-US" sz="3600" i="1" dirty="0" err="1" smtClean="0"/>
              <a:t>Bồ</a:t>
            </a:r>
            <a:r>
              <a:rPr lang="en-US" sz="3600" i="1" dirty="0" err="1"/>
              <a:t>-</a:t>
            </a:r>
            <a:r>
              <a:rPr lang="en-US" sz="3600" i="1" dirty="0" err="1" smtClean="0"/>
              <a:t>Tát</a:t>
            </a:r>
            <a:endParaRPr lang="vi-VN" i="1" dirty="0" smtClean="0"/>
          </a:p>
          <a:p>
            <a:pPr marL="0" indent="0">
              <a:buNone/>
            </a:pPr>
            <a:r>
              <a:rPr lang="vi-VN" i="1" dirty="0" smtClean="0"/>
              <a:t>Vì cầu vãng sinh xin đảnh lễ.</a:t>
            </a:r>
          </a:p>
        </p:txBody>
      </p:sp>
    </p:spTree>
    <p:extLst>
      <p:ext uri="{BB962C8B-B14F-4D97-AF65-F5344CB8AC3E}">
        <p14:creationId xmlns:p14="http://schemas.microsoft.com/office/powerpoint/2010/main" val="111311902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a:t>
            </a:r>
            <a:r>
              <a:rPr lang="en-US" dirty="0" err="1" smtClean="0">
                <a:latin typeface="Calibri" panose="020F0502020204030204" pitchFamily="34" charset="0"/>
                <a:cs typeface="Calibri" panose="020F0502020204030204" pitchFamily="34" charset="0"/>
              </a:rPr>
              <a:t>Pháp</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lạy</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Phật</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219200"/>
            <a:ext cx="8101642" cy="2362201"/>
          </a:xfrm>
        </p:spPr>
        <p:txBody>
          <a:bodyPr>
            <a:normAutofit/>
          </a:bodyPr>
          <a:lstStyle/>
          <a:p>
            <a:pPr marL="0" lvl="0" indent="0">
              <a:buNone/>
            </a:pPr>
            <a:r>
              <a:rPr lang="vi-VN" b="1" dirty="0" smtClean="0"/>
              <a:t>Nhất tâm kính lễ Cực lạc thế giới Vô sinh bất thoái Chư Đại Bồ-tát Ma-ha-tát.</a:t>
            </a:r>
          </a:p>
        </p:txBody>
      </p:sp>
      <p:sp>
        <p:nvSpPr>
          <p:cNvPr id="4" name="Content Placeholder 2"/>
          <p:cNvSpPr txBox="1">
            <a:spLocks/>
          </p:cNvSpPr>
          <p:nvPr/>
        </p:nvSpPr>
        <p:spPr>
          <a:xfrm>
            <a:off x="6400800" y="1600201"/>
            <a:ext cx="2133600" cy="1981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US" i="1" dirty="0"/>
          </a:p>
        </p:txBody>
      </p:sp>
      <p:sp>
        <p:nvSpPr>
          <p:cNvPr id="6" name="Content Placeholder 2"/>
          <p:cNvSpPr txBox="1">
            <a:spLocks/>
          </p:cNvSpPr>
          <p:nvPr/>
        </p:nvSpPr>
        <p:spPr>
          <a:xfrm>
            <a:off x="457200" y="3962400"/>
            <a:ext cx="5943600" cy="2628900"/>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Phật, chúng sinh tánh thường rỗng lặng</a:t>
            </a:r>
          </a:p>
          <a:p>
            <a:pPr marL="0" indent="0">
              <a:buNone/>
            </a:pPr>
            <a:r>
              <a:rPr lang="vi-VN" i="1" dirty="0" smtClean="0"/>
              <a:t>Đạo cảm ứng không thể nghĩ bàn</a:t>
            </a:r>
          </a:p>
          <a:p>
            <a:pPr marL="0" indent="0">
              <a:buNone/>
            </a:pPr>
            <a:r>
              <a:rPr lang="vi-VN" i="1" dirty="0" smtClean="0"/>
              <a:t>Đạo tràng con tựa như Đế châu</a:t>
            </a:r>
          </a:p>
          <a:p>
            <a:pPr marL="0" indent="0">
              <a:buNone/>
            </a:pPr>
            <a:r>
              <a:rPr lang="vi-VN" i="1" dirty="0" smtClean="0"/>
              <a:t>Mười phương Chư Phật hiện trong đó</a:t>
            </a:r>
          </a:p>
          <a:p>
            <a:pPr marL="0" indent="0">
              <a:buNone/>
            </a:pPr>
            <a:r>
              <a:rPr lang="vi-VN" i="1" dirty="0" smtClean="0"/>
              <a:t>Thân con ảnh hiện trước </a:t>
            </a:r>
            <a:r>
              <a:rPr lang="en-US" sz="3600" i="1" dirty="0" err="1" smtClean="0"/>
              <a:t>Bồ</a:t>
            </a:r>
            <a:r>
              <a:rPr lang="en-US" sz="3600" i="1" dirty="0" err="1"/>
              <a:t>-</a:t>
            </a:r>
            <a:r>
              <a:rPr lang="en-US" sz="3600" i="1" dirty="0" err="1" smtClean="0"/>
              <a:t>Tát</a:t>
            </a:r>
            <a:endParaRPr lang="vi-VN" i="1" dirty="0" smtClean="0"/>
          </a:p>
          <a:p>
            <a:pPr marL="0" indent="0">
              <a:buNone/>
            </a:pPr>
            <a:r>
              <a:rPr lang="vi-VN" i="1" dirty="0" smtClean="0"/>
              <a:t>Vì cầu vãng sinh xin đảnh lễ.</a:t>
            </a:r>
          </a:p>
        </p:txBody>
      </p:sp>
    </p:spTree>
    <p:extLst>
      <p:ext uri="{BB962C8B-B14F-4D97-AF65-F5344CB8AC3E}">
        <p14:creationId xmlns:p14="http://schemas.microsoft.com/office/powerpoint/2010/main" val="17048810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a:t>
            </a:r>
            <a:r>
              <a:rPr lang="en-US" dirty="0" err="1" smtClean="0">
                <a:latin typeface="Calibri" panose="020F0502020204030204" pitchFamily="34" charset="0"/>
                <a:cs typeface="Calibri" panose="020F0502020204030204" pitchFamily="34" charset="0"/>
              </a:rPr>
              <a:t>Pháp</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lạy</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Phật</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219200"/>
            <a:ext cx="8101642" cy="2362201"/>
          </a:xfrm>
        </p:spPr>
        <p:txBody>
          <a:bodyPr>
            <a:normAutofit/>
          </a:bodyPr>
          <a:lstStyle/>
          <a:p>
            <a:pPr marL="0" lvl="0" indent="0">
              <a:buNone/>
            </a:pPr>
            <a:r>
              <a:rPr lang="vi-VN" b="1" dirty="0" smtClean="0"/>
              <a:t>Nhất tâm kính lễ Cực lạc thế giới tân phát đạo ý Bồ-tát, cập thập phương lai sinh Tịnh độ nhất thiết Bồ-tát Ma-ha-tát.</a:t>
            </a:r>
          </a:p>
        </p:txBody>
      </p:sp>
      <p:sp>
        <p:nvSpPr>
          <p:cNvPr id="4" name="Content Placeholder 2"/>
          <p:cNvSpPr txBox="1">
            <a:spLocks/>
          </p:cNvSpPr>
          <p:nvPr/>
        </p:nvSpPr>
        <p:spPr>
          <a:xfrm>
            <a:off x="6400800" y="1600201"/>
            <a:ext cx="2133600" cy="1981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US" i="1" dirty="0"/>
          </a:p>
        </p:txBody>
      </p:sp>
      <p:sp>
        <p:nvSpPr>
          <p:cNvPr id="6" name="Content Placeholder 2"/>
          <p:cNvSpPr txBox="1">
            <a:spLocks/>
          </p:cNvSpPr>
          <p:nvPr/>
        </p:nvSpPr>
        <p:spPr>
          <a:xfrm>
            <a:off x="457200" y="3962400"/>
            <a:ext cx="5943600" cy="2628900"/>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Phật, chúng sinh tánh thường rỗng lặng</a:t>
            </a:r>
          </a:p>
          <a:p>
            <a:pPr marL="0" indent="0">
              <a:buNone/>
            </a:pPr>
            <a:r>
              <a:rPr lang="vi-VN" i="1" dirty="0" smtClean="0"/>
              <a:t>Đạo cảm ứng không thể nghĩ bàn</a:t>
            </a:r>
          </a:p>
          <a:p>
            <a:pPr marL="0" indent="0">
              <a:buNone/>
            </a:pPr>
            <a:r>
              <a:rPr lang="vi-VN" i="1" dirty="0" smtClean="0"/>
              <a:t>Đạo tràng con tựa như Đế châu</a:t>
            </a:r>
          </a:p>
          <a:p>
            <a:pPr marL="0" indent="0">
              <a:buNone/>
            </a:pPr>
            <a:r>
              <a:rPr lang="vi-VN" i="1" dirty="0" smtClean="0"/>
              <a:t>Mười phương Chư Phật hiện trong đó</a:t>
            </a:r>
          </a:p>
          <a:p>
            <a:pPr marL="0" indent="0">
              <a:buNone/>
            </a:pPr>
            <a:r>
              <a:rPr lang="vi-VN" i="1" dirty="0" smtClean="0"/>
              <a:t>Thân con ảnh hiện trước </a:t>
            </a:r>
            <a:r>
              <a:rPr lang="en-US" sz="3600" i="1" dirty="0" err="1" smtClean="0"/>
              <a:t>Bồ</a:t>
            </a:r>
            <a:r>
              <a:rPr lang="en-US" sz="3600" i="1" dirty="0" err="1"/>
              <a:t>-</a:t>
            </a:r>
            <a:r>
              <a:rPr lang="en-US" sz="3600" i="1" dirty="0" err="1" smtClean="0"/>
              <a:t>Tát</a:t>
            </a:r>
            <a:endParaRPr lang="vi-VN" i="1" dirty="0" smtClean="0"/>
          </a:p>
          <a:p>
            <a:pPr marL="0" indent="0">
              <a:buNone/>
            </a:pPr>
            <a:r>
              <a:rPr lang="vi-VN" i="1" dirty="0" smtClean="0"/>
              <a:t>Vì cầu vãng sinh xin đảnh lễ.</a:t>
            </a:r>
          </a:p>
        </p:txBody>
      </p:sp>
    </p:spTree>
    <p:extLst>
      <p:ext uri="{BB962C8B-B14F-4D97-AF65-F5344CB8AC3E}">
        <p14:creationId xmlns:p14="http://schemas.microsoft.com/office/powerpoint/2010/main" val="300453286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a:t>
            </a:r>
            <a:r>
              <a:rPr lang="en-US" dirty="0" err="1" smtClean="0">
                <a:latin typeface="Calibri" panose="020F0502020204030204" pitchFamily="34" charset="0"/>
                <a:cs typeface="Calibri" panose="020F0502020204030204" pitchFamily="34" charset="0"/>
              </a:rPr>
              <a:t>Pháp</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lạy</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Phật</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219200"/>
            <a:ext cx="8101642" cy="2362201"/>
          </a:xfrm>
        </p:spPr>
        <p:txBody>
          <a:bodyPr>
            <a:normAutofit/>
          </a:bodyPr>
          <a:lstStyle/>
          <a:p>
            <a:pPr marL="0" lvl="0" indent="0">
              <a:buNone/>
            </a:pPr>
            <a:r>
              <a:rPr lang="vi-VN" b="1" dirty="0" smtClean="0"/>
              <a:t>Nhất tâm kính lễ Văn-thù-sư-lợi Bồ-tát, Phổ Hiền Bồ-tát, Di-lặc Bồ-tát, Thường Tinh Tấn Bồ-tát đẳng, tận thập phương nhất thiết Chư Đại Bồ-tát Ma-ha-tát.</a:t>
            </a:r>
          </a:p>
        </p:txBody>
      </p:sp>
      <p:sp>
        <p:nvSpPr>
          <p:cNvPr id="4" name="Content Placeholder 2"/>
          <p:cNvSpPr txBox="1">
            <a:spLocks/>
          </p:cNvSpPr>
          <p:nvPr/>
        </p:nvSpPr>
        <p:spPr>
          <a:xfrm>
            <a:off x="6400800" y="1600201"/>
            <a:ext cx="2133600" cy="1981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US" i="1" dirty="0"/>
          </a:p>
        </p:txBody>
      </p:sp>
      <p:sp>
        <p:nvSpPr>
          <p:cNvPr id="6" name="Content Placeholder 2"/>
          <p:cNvSpPr txBox="1">
            <a:spLocks/>
          </p:cNvSpPr>
          <p:nvPr/>
        </p:nvSpPr>
        <p:spPr>
          <a:xfrm>
            <a:off x="457200" y="3962400"/>
            <a:ext cx="5943600" cy="2628900"/>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Phật, chúng sinh tánh thường rỗng lặng</a:t>
            </a:r>
          </a:p>
          <a:p>
            <a:pPr marL="0" indent="0">
              <a:buNone/>
            </a:pPr>
            <a:r>
              <a:rPr lang="vi-VN" i="1" dirty="0" smtClean="0"/>
              <a:t>Đạo cảm ứng không thể nghĩ bàn</a:t>
            </a:r>
          </a:p>
          <a:p>
            <a:pPr marL="0" indent="0">
              <a:buNone/>
            </a:pPr>
            <a:r>
              <a:rPr lang="vi-VN" i="1" dirty="0" smtClean="0"/>
              <a:t>Đạo tràng con tựa như Đế châu</a:t>
            </a:r>
          </a:p>
          <a:p>
            <a:pPr marL="0" indent="0">
              <a:buNone/>
            </a:pPr>
            <a:r>
              <a:rPr lang="vi-VN" i="1" dirty="0" smtClean="0"/>
              <a:t>Mười phương Chư Phật hiện trong đó</a:t>
            </a:r>
          </a:p>
          <a:p>
            <a:pPr marL="0" indent="0">
              <a:buNone/>
            </a:pPr>
            <a:r>
              <a:rPr lang="vi-VN" i="1" dirty="0" smtClean="0"/>
              <a:t>Thân con ảnh hiện trước </a:t>
            </a:r>
            <a:r>
              <a:rPr lang="en-US" sz="3600" i="1" dirty="0" err="1" smtClean="0"/>
              <a:t>Bồ</a:t>
            </a:r>
            <a:r>
              <a:rPr lang="en-US" sz="3600" i="1" dirty="0" err="1"/>
              <a:t>-</a:t>
            </a:r>
            <a:r>
              <a:rPr lang="en-US" sz="3600" i="1" dirty="0" err="1" smtClean="0"/>
              <a:t>Tát</a:t>
            </a:r>
            <a:endParaRPr lang="vi-VN" i="1" dirty="0" smtClean="0"/>
          </a:p>
          <a:p>
            <a:pPr marL="0" indent="0">
              <a:buNone/>
            </a:pPr>
            <a:r>
              <a:rPr lang="vi-VN" i="1" dirty="0" smtClean="0"/>
              <a:t>Vì cầu vãng sinh xin đảnh lễ.</a:t>
            </a:r>
          </a:p>
        </p:txBody>
      </p:sp>
    </p:spTree>
    <p:extLst>
      <p:ext uri="{BB962C8B-B14F-4D97-AF65-F5344CB8AC3E}">
        <p14:creationId xmlns:p14="http://schemas.microsoft.com/office/powerpoint/2010/main" val="10789493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a:t>
            </a:r>
            <a:r>
              <a:rPr lang="en-US" dirty="0"/>
              <a:t>Ý </a:t>
            </a:r>
            <a:r>
              <a:rPr lang="en-US" dirty="0" err="1"/>
              <a:t>chánh</a:t>
            </a:r>
            <a:r>
              <a:rPr lang="en-US" dirty="0"/>
              <a:t> </a:t>
            </a:r>
            <a:r>
              <a:rPr lang="en-US" dirty="0" err="1"/>
              <a:t>tu</a:t>
            </a:r>
            <a:endParaRPr lang="en-US" dirty="0"/>
          </a:p>
        </p:txBody>
      </p:sp>
      <p:sp>
        <p:nvSpPr>
          <p:cNvPr id="3" name="Content Placeholder 2"/>
          <p:cNvSpPr>
            <a:spLocks noGrp="1"/>
          </p:cNvSpPr>
          <p:nvPr>
            <p:ph idx="1"/>
          </p:nvPr>
        </p:nvSpPr>
        <p:spPr>
          <a:xfrm>
            <a:off x="228600" y="1066800"/>
            <a:ext cx="8610600" cy="5486400"/>
          </a:xfrm>
        </p:spPr>
        <p:txBody>
          <a:bodyPr>
            <a:noAutofit/>
          </a:bodyPr>
          <a:lstStyle/>
          <a:p>
            <a:pPr marL="0" indent="0">
              <a:buNone/>
            </a:pPr>
            <a:r>
              <a:rPr lang="vi-VN" sz="2400" i="1" dirty="0" smtClean="0"/>
              <a:t>Vì vậy nay dùng cả đoạn văn trên làm phần chánh ý, chỉ thêm vào phần sám hối, vì để chúng sinh diệt trừ tất cả các chướng ngại trong việc vãng sinh. Muốn thuận tâm từ của Phật, mau chóng độ sinh, thì phải nhất tâm ý tu tập trọn đủ bốn mươi chín ngày cho đến bảy ngày. Mỗi một ngày đêm phải sáu thời lễ lạy Chư Phật khắp mười phương và Đức Phật Di-đà. Dù đi hay ngồi chớ để tâm tán loạn, không được nhớ nghĩ đến năm thứ dục lạc của thế gian, tiếp khách hay nói năng cười giỡn, dù chỉ trong giây lát. Lại cũng không được biếng nhác kéo dài việc tu tập, buông lung ngủ nghỉ. Phải ngay trong cái chớp mắt, hít thở, cuối xuống, ngưỡng lên mà định tâm chớ cho gián đoạn. Cần phải một lòng tinh tấn quyết cầu vãng sinh.</a:t>
            </a:r>
          </a:p>
        </p:txBody>
      </p:sp>
    </p:spTree>
    <p:extLst>
      <p:ext uri="{BB962C8B-B14F-4D97-AF65-F5344CB8AC3E}">
        <p14:creationId xmlns:p14="http://schemas.microsoft.com/office/powerpoint/2010/main" val="373797387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a:t>
            </a:r>
            <a:r>
              <a:rPr lang="en-US" dirty="0" err="1" smtClean="0">
                <a:latin typeface="Calibri" panose="020F0502020204030204" pitchFamily="34" charset="0"/>
                <a:cs typeface="Calibri" panose="020F0502020204030204" pitchFamily="34" charset="0"/>
              </a:rPr>
              <a:t>Pháp</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lạy</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Phật</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219200"/>
            <a:ext cx="8101642" cy="2362201"/>
          </a:xfrm>
        </p:spPr>
        <p:txBody>
          <a:bodyPr>
            <a:normAutofit/>
          </a:bodyPr>
          <a:lstStyle/>
          <a:p>
            <a:pPr marL="0" lvl="0" indent="0">
              <a:buNone/>
            </a:pPr>
            <a:r>
              <a:rPr lang="vi-VN" b="1" dirty="0" smtClean="0"/>
              <a:t>Nhất tâm kính lễ Đại trí Xá-lợi-phất, A nan trì pháp giả, Chư Đại Thanh văn Duyên giác, nhất thiết đắc đạo Hiền Thánh tăng.</a:t>
            </a:r>
          </a:p>
        </p:txBody>
      </p:sp>
      <p:sp>
        <p:nvSpPr>
          <p:cNvPr id="4" name="Content Placeholder 2"/>
          <p:cNvSpPr txBox="1">
            <a:spLocks/>
          </p:cNvSpPr>
          <p:nvPr/>
        </p:nvSpPr>
        <p:spPr>
          <a:xfrm>
            <a:off x="6400800" y="1600201"/>
            <a:ext cx="2133600" cy="1981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US" i="1" dirty="0"/>
          </a:p>
        </p:txBody>
      </p:sp>
      <p:sp>
        <p:nvSpPr>
          <p:cNvPr id="6" name="Content Placeholder 2"/>
          <p:cNvSpPr txBox="1">
            <a:spLocks/>
          </p:cNvSpPr>
          <p:nvPr/>
        </p:nvSpPr>
        <p:spPr>
          <a:xfrm>
            <a:off x="457200" y="3962400"/>
            <a:ext cx="5943600" cy="2628900"/>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Phật, chúng sinh tánh thường rỗng lặng</a:t>
            </a:r>
          </a:p>
          <a:p>
            <a:pPr marL="0" indent="0">
              <a:buNone/>
            </a:pPr>
            <a:r>
              <a:rPr lang="vi-VN" i="1" dirty="0" smtClean="0"/>
              <a:t>Đạo cảm ứng không thể nghĩ bàn</a:t>
            </a:r>
          </a:p>
          <a:p>
            <a:pPr marL="0" indent="0">
              <a:buNone/>
            </a:pPr>
            <a:r>
              <a:rPr lang="vi-VN" i="1" dirty="0" smtClean="0"/>
              <a:t>Đạo tràng con tựa như Đế châu</a:t>
            </a:r>
          </a:p>
          <a:p>
            <a:pPr marL="0" indent="0">
              <a:buNone/>
            </a:pPr>
            <a:r>
              <a:rPr lang="vi-VN" i="1" dirty="0" smtClean="0"/>
              <a:t>Mười phương Chư Phật hiện trong đó</a:t>
            </a:r>
          </a:p>
          <a:p>
            <a:pPr marL="0" indent="0">
              <a:buNone/>
            </a:pPr>
            <a:r>
              <a:rPr lang="vi-VN" i="1" dirty="0" smtClean="0"/>
              <a:t>Thân con ảnh hiện trước </a:t>
            </a:r>
            <a:r>
              <a:rPr lang="en-US" sz="3600" i="1" dirty="0" err="1" smtClean="0"/>
              <a:t>Bồ</a:t>
            </a:r>
            <a:r>
              <a:rPr lang="en-US" sz="3600" i="1" dirty="0" err="1"/>
              <a:t>-</a:t>
            </a:r>
            <a:r>
              <a:rPr lang="en-US" sz="3600" i="1" dirty="0" err="1" smtClean="0"/>
              <a:t>Tát</a:t>
            </a:r>
            <a:endParaRPr lang="vi-VN" i="1" dirty="0" smtClean="0"/>
          </a:p>
          <a:p>
            <a:pPr marL="0" indent="0">
              <a:buNone/>
            </a:pPr>
            <a:r>
              <a:rPr lang="vi-VN" i="1" dirty="0" smtClean="0"/>
              <a:t>Vì cầu vãng sinh xin đảnh lễ.</a:t>
            </a:r>
          </a:p>
        </p:txBody>
      </p:sp>
    </p:spTree>
    <p:extLst>
      <p:ext uri="{BB962C8B-B14F-4D97-AF65-F5344CB8AC3E}">
        <p14:creationId xmlns:p14="http://schemas.microsoft.com/office/powerpoint/2010/main" val="394158505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8. </a:t>
            </a:r>
            <a:r>
              <a:rPr lang="en-US" dirty="0" err="1" smtClean="0"/>
              <a:t>Pháp</a:t>
            </a:r>
            <a:r>
              <a:rPr lang="en-US" dirty="0" smtClean="0"/>
              <a:t> </a:t>
            </a:r>
            <a:r>
              <a:rPr lang="en-US" dirty="0" err="1" smtClean="0"/>
              <a:t>sám</a:t>
            </a:r>
            <a:r>
              <a:rPr lang="en-US" dirty="0" smtClean="0"/>
              <a:t> </a:t>
            </a:r>
            <a:r>
              <a:rPr lang="en-US" dirty="0" err="1" smtClean="0"/>
              <a:t>hối</a:t>
            </a:r>
            <a:r>
              <a:rPr lang="en-US" dirty="0" smtClean="0"/>
              <a:t> </a:t>
            </a:r>
            <a:r>
              <a:rPr lang="en-US" dirty="0" err="1" smtClean="0"/>
              <a:t>phát</a:t>
            </a:r>
            <a:r>
              <a:rPr lang="en-US" dirty="0" smtClean="0"/>
              <a:t> </a:t>
            </a:r>
            <a:r>
              <a:rPr lang="en-US" dirty="0" err="1" smtClean="0"/>
              <a:t>nguyện</a:t>
            </a:r>
            <a:r>
              <a:rPr lang="en-US" dirty="0" smtClean="0"/>
              <a:t> </a:t>
            </a:r>
            <a:br>
              <a:rPr lang="en-US" dirty="0" smtClean="0"/>
            </a:br>
            <a:r>
              <a:rPr lang="en-US" dirty="0" smtClean="0"/>
              <a:t>- I. </a:t>
            </a:r>
            <a:r>
              <a:rPr lang="en-US" dirty="0" err="1" smtClean="0"/>
              <a:t>Pháp</a:t>
            </a:r>
            <a:r>
              <a:rPr lang="en-US" dirty="0" smtClean="0"/>
              <a:t> </a:t>
            </a:r>
            <a:r>
              <a:rPr lang="en-US" dirty="0" err="1" smtClean="0"/>
              <a:t>Sám</a:t>
            </a:r>
            <a:r>
              <a:rPr lang="en-US" dirty="0" smtClean="0"/>
              <a:t> </a:t>
            </a:r>
            <a:r>
              <a:rPr lang="en-US" dirty="0" err="1" smtClean="0"/>
              <a:t>Hối</a:t>
            </a:r>
            <a:endParaRPr lang="en-US" dirty="0"/>
          </a:p>
        </p:txBody>
      </p:sp>
      <p:sp>
        <p:nvSpPr>
          <p:cNvPr id="3" name="Content Placeholder 2"/>
          <p:cNvSpPr>
            <a:spLocks noGrp="1"/>
          </p:cNvSpPr>
          <p:nvPr>
            <p:ph idx="1"/>
          </p:nvPr>
        </p:nvSpPr>
        <p:spPr/>
        <p:txBody>
          <a:bodyPr>
            <a:noAutofit/>
          </a:bodyPr>
          <a:lstStyle/>
          <a:p>
            <a:pPr marL="0" indent="0">
              <a:buNone/>
            </a:pPr>
            <a:r>
              <a:rPr lang="vi-VN" sz="2600" dirty="0" smtClean="0"/>
              <a:t>Khi sám hối cần vận dụng đủ sự và lý. Nếu là sự sám hối, thì phải chí thành tam nghiệp, chẳng tiếc thân mạng, nhỏ máu rơi lệ phơi bày tội lỗi, không dám che giấu. Nếu là lý sám hối, thì phải quán thật tướng của tội lỗi, năng sám sở sám (người sám hối và Chư Phật Bồ-tát) đều tịch diệt. Khi đầy đủ sự, lý như vậy, cần phải chuyên tâm khắp vì tất cả chúng sinh mà khẩn thiết sám hối.</a:t>
            </a:r>
            <a:endParaRPr lang="en-US" sz="2600" dirty="0" smtClean="0"/>
          </a:p>
          <a:p>
            <a:pPr marL="0" indent="0">
              <a:buNone/>
            </a:pPr>
            <a:r>
              <a:rPr lang="en-US" sz="6000" dirty="0" err="1" smtClean="0"/>
              <a:t>Quỳ</a:t>
            </a:r>
            <a:r>
              <a:rPr lang="en-US" sz="6000" dirty="0" smtClean="0"/>
              <a:t> </a:t>
            </a:r>
            <a:r>
              <a:rPr lang="en-US" sz="6000" dirty="0" err="1" smtClean="0"/>
              <a:t>và</a:t>
            </a:r>
            <a:r>
              <a:rPr lang="en-US" sz="6000" dirty="0" smtClean="0"/>
              <a:t> </a:t>
            </a:r>
            <a:r>
              <a:rPr lang="vi-VN" sz="5400" dirty="0" smtClean="0"/>
              <a:t>Quán tưởng:</a:t>
            </a:r>
            <a:endParaRPr lang="en-US" sz="5400" dirty="0"/>
          </a:p>
        </p:txBody>
      </p:sp>
    </p:spTree>
    <p:extLst>
      <p:ext uri="{BB962C8B-B14F-4D97-AF65-F5344CB8AC3E}">
        <p14:creationId xmlns:p14="http://schemas.microsoft.com/office/powerpoint/2010/main" val="308391449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8. </a:t>
            </a:r>
            <a:r>
              <a:rPr lang="en-US" dirty="0" err="1" smtClean="0"/>
              <a:t>Pháp</a:t>
            </a:r>
            <a:r>
              <a:rPr lang="en-US" dirty="0" smtClean="0"/>
              <a:t> </a:t>
            </a:r>
            <a:r>
              <a:rPr lang="en-US" dirty="0" err="1" smtClean="0"/>
              <a:t>sám</a:t>
            </a:r>
            <a:r>
              <a:rPr lang="en-US" dirty="0" smtClean="0"/>
              <a:t> </a:t>
            </a:r>
            <a:r>
              <a:rPr lang="en-US" dirty="0" err="1" smtClean="0"/>
              <a:t>hối</a:t>
            </a:r>
            <a:r>
              <a:rPr lang="en-US" dirty="0" smtClean="0"/>
              <a:t> </a:t>
            </a:r>
            <a:r>
              <a:rPr lang="en-US" dirty="0" err="1" smtClean="0"/>
              <a:t>phát</a:t>
            </a:r>
            <a:r>
              <a:rPr lang="en-US" dirty="0" smtClean="0"/>
              <a:t> </a:t>
            </a:r>
            <a:r>
              <a:rPr lang="en-US" dirty="0" err="1" smtClean="0"/>
              <a:t>nguyện</a:t>
            </a:r>
            <a:r>
              <a:rPr lang="en-US" dirty="0" smtClean="0"/>
              <a:t> </a:t>
            </a:r>
            <a:br>
              <a:rPr lang="en-US" dirty="0" smtClean="0"/>
            </a:br>
            <a:r>
              <a:rPr lang="en-US" dirty="0" smtClean="0"/>
              <a:t>- I. </a:t>
            </a:r>
            <a:r>
              <a:rPr lang="en-US" dirty="0" err="1" smtClean="0"/>
              <a:t>Pháp</a:t>
            </a:r>
            <a:r>
              <a:rPr lang="en-US" dirty="0" smtClean="0"/>
              <a:t> </a:t>
            </a:r>
            <a:r>
              <a:rPr lang="en-US" dirty="0" err="1" smtClean="0"/>
              <a:t>Sám</a:t>
            </a:r>
            <a:r>
              <a:rPr lang="en-US" dirty="0" smtClean="0"/>
              <a:t> </a:t>
            </a:r>
            <a:r>
              <a:rPr lang="en-US" dirty="0" err="1" smtClean="0"/>
              <a:t>Hối</a:t>
            </a:r>
            <a:endParaRPr lang="en-US" dirty="0"/>
          </a:p>
        </p:txBody>
      </p:sp>
      <p:sp>
        <p:nvSpPr>
          <p:cNvPr id="3" name="Content Placeholder 2"/>
          <p:cNvSpPr>
            <a:spLocks noGrp="1"/>
          </p:cNvSpPr>
          <p:nvPr>
            <p:ph idx="1"/>
          </p:nvPr>
        </p:nvSpPr>
        <p:spPr/>
        <p:txBody>
          <a:bodyPr>
            <a:noAutofit/>
          </a:bodyPr>
          <a:lstStyle/>
          <a:p>
            <a:pPr marL="0" indent="0">
              <a:buNone/>
            </a:pPr>
            <a:r>
              <a:rPr lang="vi-VN" sz="2600" b="1" i="1" dirty="0" smtClean="0"/>
              <a:t>Con và chúng sinh từ vô thỉ kiếp nay thường bị những trọng tội do sáu căn tam nghiệp gây ra ngăn che, không thấy được Phật, không biết cách ra. Chỉ trôi theo sinh tử mà chẳng biết diệu lý xuất thế. Nay con tuy biết Phật, nhưng vẫn bị tội nặng ngăn che như bao chúng sinh khác. Con xin đối trước Phật Di-đà cùng Chư Phật khắp mười phương. Ngưỡng mong Chư Phật gia hộ, khiến cho nghiệp chướng tiêu trừ.</a:t>
            </a:r>
            <a:endParaRPr lang="en-US" sz="2600" b="1" i="1" dirty="0" smtClean="0"/>
          </a:p>
          <a:p>
            <a:pPr marL="0" indent="0">
              <a:buNone/>
            </a:pPr>
            <a:r>
              <a:rPr lang="vi-VN" sz="6000" dirty="0"/>
              <a:t>Quán </a:t>
            </a:r>
            <a:r>
              <a:rPr lang="en-US" sz="6000" dirty="0" err="1">
                <a:latin typeface="Arial" panose="020B0604020202020204" pitchFamily="34" charset="0"/>
                <a:cs typeface="Arial" panose="020B0604020202020204" pitchFamily="34" charset="0"/>
              </a:rPr>
              <a:t>xong</a:t>
            </a:r>
            <a:r>
              <a:rPr lang="en-US" sz="6000" dirty="0">
                <a:latin typeface="Arial" panose="020B0604020202020204" pitchFamily="34" charset="0"/>
                <a:cs typeface="Arial" panose="020B0604020202020204" pitchFamily="34" charset="0"/>
              </a:rPr>
              <a:t> </a:t>
            </a:r>
            <a:r>
              <a:rPr lang="en-US" sz="6000" dirty="0" err="1">
                <a:latin typeface="Arial" panose="020B0604020202020204" pitchFamily="34" charset="0"/>
                <a:cs typeface="Arial" panose="020B0604020202020204" pitchFamily="34" charset="0"/>
              </a:rPr>
              <a:t>bèn</a:t>
            </a:r>
            <a:r>
              <a:rPr lang="en-US" sz="6000" dirty="0">
                <a:latin typeface="Arial" panose="020B0604020202020204" pitchFamily="34" charset="0"/>
                <a:cs typeface="Arial" panose="020B0604020202020204" pitchFamily="34" charset="0"/>
              </a:rPr>
              <a:t> </a:t>
            </a:r>
            <a:r>
              <a:rPr lang="en-US" sz="6000" dirty="0" err="1">
                <a:latin typeface="Arial" panose="020B0604020202020204" pitchFamily="34" charset="0"/>
                <a:cs typeface="Arial" panose="020B0604020202020204" pitchFamily="34" charset="0"/>
              </a:rPr>
              <a:t>xướng</a:t>
            </a:r>
            <a:r>
              <a:rPr lang="vi-VN" sz="6000" dirty="0">
                <a:latin typeface="Arial" panose="020B0604020202020204" pitchFamily="34" charset="0"/>
                <a:cs typeface="Arial" panose="020B0604020202020204" pitchFamily="34" charset="0"/>
              </a:rPr>
              <a:t>:</a:t>
            </a:r>
            <a:endParaRPr lang="en-US" sz="6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9204611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8. </a:t>
            </a:r>
            <a:r>
              <a:rPr lang="en-US" dirty="0" err="1" smtClean="0"/>
              <a:t>Pháp</a:t>
            </a:r>
            <a:r>
              <a:rPr lang="en-US" dirty="0" smtClean="0"/>
              <a:t> </a:t>
            </a:r>
            <a:r>
              <a:rPr lang="en-US" dirty="0" err="1" smtClean="0"/>
              <a:t>sám</a:t>
            </a:r>
            <a:r>
              <a:rPr lang="en-US" dirty="0" smtClean="0"/>
              <a:t> </a:t>
            </a:r>
            <a:r>
              <a:rPr lang="en-US" dirty="0" err="1" smtClean="0"/>
              <a:t>hối</a:t>
            </a:r>
            <a:r>
              <a:rPr lang="en-US" dirty="0" smtClean="0"/>
              <a:t> </a:t>
            </a:r>
            <a:r>
              <a:rPr lang="en-US" dirty="0" err="1" smtClean="0"/>
              <a:t>phát</a:t>
            </a:r>
            <a:r>
              <a:rPr lang="en-US" dirty="0" smtClean="0"/>
              <a:t> </a:t>
            </a:r>
            <a:r>
              <a:rPr lang="en-US" dirty="0" err="1" smtClean="0"/>
              <a:t>nguyện</a:t>
            </a:r>
            <a:r>
              <a:rPr lang="en-US" dirty="0" smtClean="0"/>
              <a:t> </a:t>
            </a:r>
            <a:br>
              <a:rPr lang="en-US" dirty="0" smtClean="0"/>
            </a:br>
            <a:r>
              <a:rPr lang="en-US" dirty="0" smtClean="0"/>
              <a:t>- I. </a:t>
            </a:r>
            <a:r>
              <a:rPr lang="en-US" dirty="0" err="1" smtClean="0"/>
              <a:t>Pháp</a:t>
            </a:r>
            <a:r>
              <a:rPr lang="en-US" dirty="0" smtClean="0"/>
              <a:t> </a:t>
            </a:r>
            <a:r>
              <a:rPr lang="en-US" dirty="0" err="1" smtClean="0"/>
              <a:t>Sám</a:t>
            </a:r>
            <a:r>
              <a:rPr lang="en-US" dirty="0" smtClean="0"/>
              <a:t> </a:t>
            </a:r>
            <a:r>
              <a:rPr lang="en-US" dirty="0" err="1" smtClean="0"/>
              <a:t>Hối</a:t>
            </a:r>
            <a:endParaRPr lang="en-US" dirty="0"/>
          </a:p>
        </p:txBody>
      </p:sp>
      <p:sp>
        <p:nvSpPr>
          <p:cNvPr id="3" name="Content Placeholder 2"/>
          <p:cNvSpPr>
            <a:spLocks noGrp="1"/>
          </p:cNvSpPr>
          <p:nvPr>
            <p:ph idx="1"/>
          </p:nvPr>
        </p:nvSpPr>
        <p:spPr/>
        <p:txBody>
          <a:bodyPr>
            <a:noAutofit/>
          </a:bodyPr>
          <a:lstStyle/>
          <a:p>
            <a:pPr marL="0" indent="0">
              <a:buNone/>
            </a:pPr>
            <a:r>
              <a:rPr lang="vi-VN" sz="2600" b="1" i="1" dirty="0" smtClean="0"/>
              <a:t>Con nay khắp vì tất cả chúng sinh trong pháp giới, nguyện đoạn trừ ba chướng, chí thành xin sám hối.</a:t>
            </a:r>
            <a:endParaRPr lang="en-US" sz="2600" b="1" i="1" dirty="0" smtClean="0"/>
          </a:p>
          <a:p>
            <a:pPr marL="0" indent="0">
              <a:buNone/>
            </a:pPr>
            <a:r>
              <a:rPr lang="en-US" sz="6000" i="1" dirty="0" err="1"/>
              <a:t>Kính</a:t>
            </a:r>
            <a:r>
              <a:rPr lang="en-US" sz="6000" i="1" dirty="0"/>
              <a:t> </a:t>
            </a:r>
            <a:r>
              <a:rPr lang="en-US" sz="6000" i="1" dirty="0" err="1"/>
              <a:t>thỉnh</a:t>
            </a:r>
            <a:r>
              <a:rPr lang="en-US" sz="6000" i="1" dirty="0"/>
              <a:t> </a:t>
            </a:r>
            <a:r>
              <a:rPr lang="en-US" sz="6000" i="1" dirty="0" err="1"/>
              <a:t>đại</a:t>
            </a:r>
            <a:r>
              <a:rPr lang="en-US" sz="6000" i="1" dirty="0"/>
              <a:t> </a:t>
            </a:r>
            <a:r>
              <a:rPr lang="en-US" sz="6000" i="1" dirty="0" err="1" smtClean="0"/>
              <a:t>chúng</a:t>
            </a:r>
            <a:endParaRPr lang="en-US" sz="6000" i="1" dirty="0"/>
          </a:p>
          <a:p>
            <a:pPr marL="0" indent="0">
              <a:buNone/>
            </a:pPr>
            <a:r>
              <a:rPr lang="en-US" sz="6000" dirty="0" err="1" smtClean="0">
                <a:latin typeface="Arial" panose="020B0604020202020204" pitchFamily="34" charset="0"/>
                <a:cs typeface="Arial" panose="020B0604020202020204" pitchFamily="34" charset="0"/>
              </a:rPr>
              <a:t>Quỳ</a:t>
            </a:r>
            <a:r>
              <a:rPr lang="en-US" sz="6000" dirty="0" smtClean="0">
                <a:latin typeface="Arial" panose="020B0604020202020204" pitchFamily="34" charset="0"/>
                <a:cs typeface="Arial" panose="020B0604020202020204" pitchFamily="34" charset="0"/>
              </a:rPr>
              <a:t> </a:t>
            </a:r>
            <a:r>
              <a:rPr lang="en-US" sz="6000" dirty="0" err="1" smtClean="0">
                <a:latin typeface="Arial" panose="020B0604020202020204" pitchFamily="34" charset="0"/>
                <a:cs typeface="Arial" panose="020B0604020202020204" pitchFamily="34" charset="0"/>
              </a:rPr>
              <a:t>và</a:t>
            </a:r>
            <a:r>
              <a:rPr lang="en-US" sz="6000" dirty="0" smtClean="0">
                <a:latin typeface="Arial" panose="020B0604020202020204" pitchFamily="34" charset="0"/>
                <a:cs typeface="Arial" panose="020B0604020202020204" pitchFamily="34" charset="0"/>
              </a:rPr>
              <a:t> </a:t>
            </a:r>
            <a:r>
              <a:rPr lang="vi-VN" sz="6000" dirty="0" smtClean="0"/>
              <a:t>Quán tưởng</a:t>
            </a:r>
            <a:endParaRPr lang="en-US" sz="6000" dirty="0"/>
          </a:p>
        </p:txBody>
      </p:sp>
    </p:spTree>
    <p:extLst>
      <p:ext uri="{BB962C8B-B14F-4D97-AF65-F5344CB8AC3E}">
        <p14:creationId xmlns:p14="http://schemas.microsoft.com/office/powerpoint/2010/main" val="394380447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8. </a:t>
            </a:r>
            <a:r>
              <a:rPr lang="en-US" dirty="0" err="1" smtClean="0"/>
              <a:t>Pháp</a:t>
            </a:r>
            <a:r>
              <a:rPr lang="en-US" dirty="0" smtClean="0"/>
              <a:t> </a:t>
            </a:r>
            <a:r>
              <a:rPr lang="en-US" dirty="0" err="1" smtClean="0"/>
              <a:t>sám</a:t>
            </a:r>
            <a:r>
              <a:rPr lang="en-US" dirty="0" smtClean="0"/>
              <a:t> </a:t>
            </a:r>
            <a:r>
              <a:rPr lang="en-US" dirty="0" err="1" smtClean="0"/>
              <a:t>hối</a:t>
            </a:r>
            <a:r>
              <a:rPr lang="en-US" dirty="0" smtClean="0"/>
              <a:t> </a:t>
            </a:r>
            <a:r>
              <a:rPr lang="en-US" dirty="0" err="1" smtClean="0"/>
              <a:t>phát</a:t>
            </a:r>
            <a:r>
              <a:rPr lang="en-US" dirty="0" smtClean="0"/>
              <a:t> </a:t>
            </a:r>
            <a:r>
              <a:rPr lang="en-US" dirty="0" err="1" smtClean="0"/>
              <a:t>nguyện</a:t>
            </a:r>
            <a:r>
              <a:rPr lang="en-US" dirty="0" smtClean="0"/>
              <a:t> </a:t>
            </a:r>
            <a:br>
              <a:rPr lang="en-US" dirty="0" smtClean="0"/>
            </a:br>
            <a:r>
              <a:rPr lang="en-US" dirty="0" smtClean="0"/>
              <a:t>- I. </a:t>
            </a:r>
            <a:r>
              <a:rPr lang="en-US" dirty="0" err="1" smtClean="0"/>
              <a:t>Pháp</a:t>
            </a:r>
            <a:r>
              <a:rPr lang="en-US" dirty="0" smtClean="0"/>
              <a:t> </a:t>
            </a:r>
            <a:r>
              <a:rPr lang="en-US" dirty="0" err="1" smtClean="0"/>
              <a:t>Sám</a:t>
            </a:r>
            <a:r>
              <a:rPr lang="en-US" dirty="0" smtClean="0"/>
              <a:t> </a:t>
            </a:r>
            <a:r>
              <a:rPr lang="en-US" dirty="0" err="1" smtClean="0"/>
              <a:t>Hối</a:t>
            </a:r>
            <a:endParaRPr lang="en-US" dirty="0"/>
          </a:p>
        </p:txBody>
      </p:sp>
      <p:sp>
        <p:nvSpPr>
          <p:cNvPr id="3" name="Content Placeholder 2"/>
          <p:cNvSpPr>
            <a:spLocks noGrp="1"/>
          </p:cNvSpPr>
          <p:nvPr>
            <p:ph idx="1"/>
          </p:nvPr>
        </p:nvSpPr>
        <p:spPr>
          <a:xfrm>
            <a:off x="457200" y="1447800"/>
            <a:ext cx="8229600" cy="4525963"/>
          </a:xfrm>
        </p:spPr>
        <p:txBody>
          <a:bodyPr>
            <a:noAutofit/>
          </a:bodyPr>
          <a:lstStyle/>
          <a:p>
            <a:pPr marL="0" indent="0">
              <a:buNone/>
            </a:pPr>
            <a:r>
              <a:rPr lang="vi-VN" sz="2800" i="1" dirty="0" smtClean="0"/>
              <a:t>Xướng xong lạy một lạy. Mỗi người đều chắp tay, trước tiên vận dụng mười thứ tâm nghịch thuận. Trước kia do trái với chân, chạy theo vọng, nên gọi là mười tâm thuận. Còn nay trái với vọng, trở về chân, nên gọi là mười tâm nghịch. Mười thứ tâm thuận nghịch này đều có sự lý, chúng ta cần phải suy xét kỹ.</a:t>
            </a:r>
          </a:p>
          <a:p>
            <a:pPr marL="0" indent="0">
              <a:buNone/>
            </a:pPr>
            <a:r>
              <a:rPr lang="vi-VN" sz="2800" i="1" dirty="0" smtClean="0"/>
              <a:t>Từ đầu đến tâm bác không nhân quả là thuận. Thế nên từ tâm tin chắc trở đi đến ngày hôm nay là nghịch. Lúc phơi bày tội lỗi để sám hối cũng phải vận dụng đến hai thứ thuận nghịch này. </a:t>
            </a:r>
            <a:endParaRPr lang="en-US" sz="2800" i="1" dirty="0" smtClean="0"/>
          </a:p>
          <a:p>
            <a:pPr marL="0" indent="0">
              <a:buNone/>
            </a:pPr>
            <a:r>
              <a:rPr lang="vi-VN" sz="2800" i="1" dirty="0" smtClean="0"/>
              <a:t>Quán tưởng rằng: </a:t>
            </a:r>
            <a:endParaRPr lang="en-US" sz="2600" i="1" dirty="0"/>
          </a:p>
        </p:txBody>
      </p:sp>
    </p:spTree>
    <p:extLst>
      <p:ext uri="{BB962C8B-B14F-4D97-AF65-F5344CB8AC3E}">
        <p14:creationId xmlns:p14="http://schemas.microsoft.com/office/powerpoint/2010/main" val="101953963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8. </a:t>
            </a:r>
            <a:r>
              <a:rPr lang="en-US" dirty="0" err="1" smtClean="0"/>
              <a:t>Pháp</a:t>
            </a:r>
            <a:r>
              <a:rPr lang="en-US" dirty="0" smtClean="0"/>
              <a:t> </a:t>
            </a:r>
            <a:r>
              <a:rPr lang="en-US" dirty="0" err="1" smtClean="0"/>
              <a:t>sám</a:t>
            </a:r>
            <a:r>
              <a:rPr lang="en-US" dirty="0" smtClean="0"/>
              <a:t> </a:t>
            </a:r>
            <a:r>
              <a:rPr lang="en-US" dirty="0" err="1" smtClean="0"/>
              <a:t>hối</a:t>
            </a:r>
            <a:r>
              <a:rPr lang="en-US" dirty="0" smtClean="0"/>
              <a:t> </a:t>
            </a:r>
            <a:r>
              <a:rPr lang="en-US" dirty="0" err="1" smtClean="0"/>
              <a:t>phát</a:t>
            </a:r>
            <a:r>
              <a:rPr lang="en-US" dirty="0" smtClean="0"/>
              <a:t> </a:t>
            </a:r>
            <a:r>
              <a:rPr lang="en-US" dirty="0" err="1" smtClean="0"/>
              <a:t>nguyện</a:t>
            </a:r>
            <a:r>
              <a:rPr lang="en-US" dirty="0" smtClean="0"/>
              <a:t> </a:t>
            </a:r>
            <a:br>
              <a:rPr lang="en-US" dirty="0" smtClean="0"/>
            </a:br>
            <a:r>
              <a:rPr lang="en-US" dirty="0" smtClean="0"/>
              <a:t>- I. </a:t>
            </a:r>
            <a:r>
              <a:rPr lang="en-US" dirty="0" err="1" smtClean="0"/>
              <a:t>Pháp</a:t>
            </a:r>
            <a:r>
              <a:rPr lang="en-US" dirty="0" smtClean="0"/>
              <a:t> </a:t>
            </a:r>
            <a:r>
              <a:rPr lang="en-US" dirty="0" err="1" smtClean="0"/>
              <a:t>Sám</a:t>
            </a:r>
            <a:r>
              <a:rPr lang="en-US" dirty="0" smtClean="0"/>
              <a:t> </a:t>
            </a:r>
            <a:r>
              <a:rPr lang="en-US" dirty="0" err="1" smtClean="0"/>
              <a:t>Hối</a:t>
            </a:r>
            <a:endParaRPr lang="en-US" dirty="0"/>
          </a:p>
        </p:txBody>
      </p:sp>
      <p:sp>
        <p:nvSpPr>
          <p:cNvPr id="3" name="Content Placeholder 2"/>
          <p:cNvSpPr>
            <a:spLocks noGrp="1"/>
          </p:cNvSpPr>
          <p:nvPr>
            <p:ph idx="1"/>
          </p:nvPr>
        </p:nvSpPr>
        <p:spPr>
          <a:xfrm>
            <a:off x="304800" y="1447800"/>
            <a:ext cx="8534400" cy="4525963"/>
          </a:xfrm>
        </p:spPr>
        <p:txBody>
          <a:bodyPr>
            <a:noAutofit/>
          </a:bodyPr>
          <a:lstStyle/>
          <a:p>
            <a:pPr marL="0" indent="0">
              <a:buNone/>
            </a:pPr>
            <a:r>
              <a:rPr lang="vi-VN" sz="2600" b="1" i="1" dirty="0" smtClean="0"/>
              <a:t>Từ vô thỉ đến nay, con và chúng sinh do ái kiến mà bên trong chấp trước ngã nhân, bên ngoài thì:</a:t>
            </a:r>
          </a:p>
          <a:p>
            <a:pPr marL="0" indent="0">
              <a:buNone/>
            </a:pPr>
            <a:r>
              <a:rPr lang="vi-VN" sz="2600" b="1" i="1" dirty="0" smtClean="0"/>
              <a:t>1.	Kết thêm bạn ác.</a:t>
            </a:r>
          </a:p>
          <a:p>
            <a:pPr marL="0" indent="0">
              <a:buNone/>
            </a:pPr>
            <a:r>
              <a:rPr lang="vi-VN" sz="2600" b="1" i="1" dirty="0" smtClean="0"/>
              <a:t>2.	Chẳng tùy hỉ với phước thiện của người khác.</a:t>
            </a:r>
          </a:p>
          <a:p>
            <a:pPr marL="0" indent="0">
              <a:buNone/>
            </a:pPr>
            <a:r>
              <a:rPr lang="vi-VN" sz="2600" b="1" i="1" dirty="0" smtClean="0"/>
              <a:t>3.	Tam nghiệp tạo mọi tội lỗi.</a:t>
            </a:r>
          </a:p>
          <a:p>
            <a:pPr marL="0" indent="0">
              <a:buNone/>
            </a:pPr>
            <a:r>
              <a:rPr lang="vi-VN" sz="2600" b="1" i="1" dirty="0" smtClean="0"/>
              <a:t>4.	Việc làm không nhiều nhưng ác tâm có khắp.</a:t>
            </a:r>
          </a:p>
          <a:p>
            <a:pPr marL="0" indent="0">
              <a:buNone/>
            </a:pPr>
            <a:r>
              <a:rPr lang="vi-VN" sz="2600" b="1" i="1" dirty="0" smtClean="0"/>
              <a:t>5.	Ngày đêm nối nhau chưa hề gián đoạn.</a:t>
            </a:r>
          </a:p>
          <a:p>
            <a:pPr marL="0" indent="0">
              <a:buNone/>
            </a:pPr>
            <a:r>
              <a:rPr lang="vi-VN" sz="2600" b="1" i="1" dirty="0" smtClean="0"/>
              <a:t>6.	Che đậy tội lỗi không muốn cho ai biết.</a:t>
            </a:r>
          </a:p>
          <a:p>
            <a:pPr marL="0" indent="0">
              <a:buNone/>
            </a:pPr>
            <a:r>
              <a:rPr lang="vi-VN" sz="2600" b="1" i="1" dirty="0" smtClean="0"/>
              <a:t>7.	Chẳng sợ bạn ác.</a:t>
            </a:r>
          </a:p>
          <a:p>
            <a:pPr marL="0" indent="0">
              <a:buNone/>
            </a:pPr>
            <a:r>
              <a:rPr lang="vi-VN" sz="2600" b="1" i="1" dirty="0" smtClean="0"/>
              <a:t>8.	Chẳng biết hổ thẹn</a:t>
            </a:r>
          </a:p>
          <a:p>
            <a:pPr marL="0" indent="0">
              <a:buNone/>
            </a:pPr>
            <a:r>
              <a:rPr lang="vi-VN" sz="2600" b="1" i="1" dirty="0" smtClean="0"/>
              <a:t>9.	Bác không nhân quả.</a:t>
            </a:r>
          </a:p>
          <a:p>
            <a:pPr marL="0" indent="0">
              <a:buNone/>
            </a:pPr>
            <a:endParaRPr lang="en-US" sz="2600" dirty="0"/>
          </a:p>
        </p:txBody>
      </p:sp>
    </p:spTree>
    <p:extLst>
      <p:ext uri="{BB962C8B-B14F-4D97-AF65-F5344CB8AC3E}">
        <p14:creationId xmlns:p14="http://schemas.microsoft.com/office/powerpoint/2010/main" val="277043218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8. </a:t>
            </a:r>
            <a:r>
              <a:rPr lang="en-US" dirty="0" err="1" smtClean="0"/>
              <a:t>Pháp</a:t>
            </a:r>
            <a:r>
              <a:rPr lang="en-US" dirty="0" smtClean="0"/>
              <a:t> </a:t>
            </a:r>
            <a:r>
              <a:rPr lang="en-US" dirty="0" err="1" smtClean="0"/>
              <a:t>sám</a:t>
            </a:r>
            <a:r>
              <a:rPr lang="en-US" dirty="0" smtClean="0"/>
              <a:t> </a:t>
            </a:r>
            <a:r>
              <a:rPr lang="en-US" dirty="0" err="1" smtClean="0"/>
              <a:t>hối</a:t>
            </a:r>
            <a:r>
              <a:rPr lang="en-US" dirty="0" smtClean="0"/>
              <a:t> </a:t>
            </a:r>
            <a:r>
              <a:rPr lang="en-US" dirty="0" err="1" smtClean="0"/>
              <a:t>phát</a:t>
            </a:r>
            <a:r>
              <a:rPr lang="en-US" dirty="0" smtClean="0"/>
              <a:t> </a:t>
            </a:r>
            <a:r>
              <a:rPr lang="en-US" dirty="0" err="1" smtClean="0"/>
              <a:t>nguyện</a:t>
            </a:r>
            <a:r>
              <a:rPr lang="en-US" dirty="0" smtClean="0"/>
              <a:t> </a:t>
            </a:r>
            <a:br>
              <a:rPr lang="en-US" dirty="0" smtClean="0"/>
            </a:br>
            <a:r>
              <a:rPr lang="en-US" dirty="0" smtClean="0"/>
              <a:t>- I. </a:t>
            </a:r>
            <a:r>
              <a:rPr lang="en-US" dirty="0" err="1" smtClean="0"/>
              <a:t>Pháp</a:t>
            </a:r>
            <a:r>
              <a:rPr lang="en-US" dirty="0" smtClean="0"/>
              <a:t> </a:t>
            </a:r>
            <a:r>
              <a:rPr lang="en-US" dirty="0" err="1" smtClean="0"/>
              <a:t>Sám</a:t>
            </a:r>
            <a:r>
              <a:rPr lang="en-US" dirty="0" smtClean="0"/>
              <a:t> </a:t>
            </a:r>
            <a:r>
              <a:rPr lang="en-US" dirty="0" err="1" smtClean="0"/>
              <a:t>Hối</a:t>
            </a:r>
            <a:endParaRPr lang="en-US" dirty="0"/>
          </a:p>
        </p:txBody>
      </p:sp>
      <p:sp>
        <p:nvSpPr>
          <p:cNvPr id="3" name="Content Placeholder 2"/>
          <p:cNvSpPr>
            <a:spLocks noGrp="1"/>
          </p:cNvSpPr>
          <p:nvPr>
            <p:ph idx="1"/>
          </p:nvPr>
        </p:nvSpPr>
        <p:spPr>
          <a:xfrm>
            <a:off x="304800" y="1371600"/>
            <a:ext cx="8534400" cy="4525963"/>
          </a:xfrm>
        </p:spPr>
        <p:txBody>
          <a:bodyPr>
            <a:noAutofit/>
          </a:bodyPr>
          <a:lstStyle/>
          <a:p>
            <a:pPr marL="0" indent="0">
              <a:buNone/>
            </a:pPr>
            <a:r>
              <a:rPr lang="vi-VN" sz="2600" b="1" i="1" dirty="0" smtClean="0"/>
              <a:t>Cho nên ngày nay tin chắc nhân quả:</a:t>
            </a:r>
            <a:endParaRPr lang="en-US" sz="2600" b="1" i="1" dirty="0" smtClean="0"/>
          </a:p>
          <a:p>
            <a:pPr>
              <a:buFontTx/>
              <a:buChar char="-"/>
            </a:pPr>
            <a:r>
              <a:rPr lang="vi-VN" sz="2600" b="1" i="1" dirty="0" smtClean="0"/>
              <a:t>Sinh </a:t>
            </a:r>
            <a:r>
              <a:rPr lang="vi-VN" sz="2600" b="1" i="1" dirty="0"/>
              <a:t>đại tàm quý.</a:t>
            </a:r>
          </a:p>
          <a:p>
            <a:pPr>
              <a:buFontTx/>
              <a:buChar char="-"/>
            </a:pPr>
            <a:r>
              <a:rPr lang="vi-VN" sz="2600" b="1" i="1" dirty="0" smtClean="0"/>
              <a:t>Sinh đại khiếp sợ.</a:t>
            </a:r>
            <a:endParaRPr lang="en-US" sz="2600" b="1" i="1" dirty="0" smtClean="0"/>
          </a:p>
          <a:p>
            <a:pPr>
              <a:buFontTx/>
              <a:buChar char="-"/>
            </a:pPr>
            <a:r>
              <a:rPr lang="vi-VN" sz="2600" b="1" i="1" dirty="0" smtClean="0"/>
              <a:t>Phát lồ sám hối.</a:t>
            </a:r>
            <a:endParaRPr lang="en-US" sz="2600" b="1" i="1" dirty="0" smtClean="0"/>
          </a:p>
          <a:p>
            <a:pPr>
              <a:buFontTx/>
              <a:buChar char="-"/>
            </a:pPr>
            <a:r>
              <a:rPr lang="vi-VN" sz="2600" b="1" i="1" dirty="0" smtClean="0"/>
              <a:t>Đoạn tâm tương tục.</a:t>
            </a:r>
            <a:endParaRPr lang="en-US" sz="2600" b="1" i="1" dirty="0" smtClean="0"/>
          </a:p>
          <a:p>
            <a:pPr>
              <a:buFontTx/>
              <a:buChar char="-"/>
            </a:pPr>
            <a:r>
              <a:rPr lang="vi-VN" sz="2600" b="1" i="1" dirty="0" smtClean="0"/>
              <a:t>Phát tâm Bồ-đề đoạn ác tu thiện.</a:t>
            </a:r>
            <a:endParaRPr lang="en-US" sz="2600" b="1" i="1" dirty="0" smtClean="0"/>
          </a:p>
          <a:p>
            <a:pPr>
              <a:buFontTx/>
              <a:buChar char="-"/>
            </a:pPr>
            <a:r>
              <a:rPr lang="vi-VN" sz="2600" b="1" i="1" dirty="0" smtClean="0"/>
              <a:t>Chuyên cần tam nghiệp trừ bỏ những tội nặng ấy.</a:t>
            </a:r>
            <a:endParaRPr lang="en-US" sz="2600" b="1" i="1" dirty="0" smtClean="0"/>
          </a:p>
          <a:p>
            <a:pPr>
              <a:buFontTx/>
              <a:buChar char="-"/>
            </a:pPr>
            <a:r>
              <a:rPr lang="vi-VN" sz="2600" b="1" i="1" dirty="0" smtClean="0"/>
              <a:t>Tùy hỷ phước thiện của cả Phàm Thánh.</a:t>
            </a:r>
            <a:endParaRPr lang="en-US" sz="2600" b="1" i="1" dirty="0" smtClean="0"/>
          </a:p>
          <a:p>
            <a:pPr>
              <a:buFontTx/>
              <a:buChar char="-"/>
            </a:pPr>
            <a:r>
              <a:rPr lang="vi-VN" sz="2600" b="1" i="1" dirty="0" smtClean="0"/>
              <a:t>Niệm Phật khắp mười phương, được đại phước tuệ, cứu lấy thân con, cùng chư chúng sinh từ hai biển chết qua bờ ba đức.</a:t>
            </a:r>
          </a:p>
          <a:p>
            <a:pPr marL="0" indent="0">
              <a:buNone/>
            </a:pPr>
            <a:endParaRPr lang="en-US" sz="2600" dirty="0"/>
          </a:p>
        </p:txBody>
      </p:sp>
    </p:spTree>
    <p:extLst>
      <p:ext uri="{BB962C8B-B14F-4D97-AF65-F5344CB8AC3E}">
        <p14:creationId xmlns:p14="http://schemas.microsoft.com/office/powerpoint/2010/main" val="371037158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8. </a:t>
            </a:r>
            <a:r>
              <a:rPr lang="en-US" dirty="0" err="1" smtClean="0"/>
              <a:t>Pháp</a:t>
            </a:r>
            <a:r>
              <a:rPr lang="en-US" dirty="0" smtClean="0"/>
              <a:t> </a:t>
            </a:r>
            <a:r>
              <a:rPr lang="en-US" dirty="0" err="1" smtClean="0"/>
              <a:t>sám</a:t>
            </a:r>
            <a:r>
              <a:rPr lang="en-US" dirty="0" smtClean="0"/>
              <a:t> </a:t>
            </a:r>
            <a:r>
              <a:rPr lang="en-US" dirty="0" err="1" smtClean="0"/>
              <a:t>hối</a:t>
            </a:r>
            <a:r>
              <a:rPr lang="en-US" dirty="0" smtClean="0"/>
              <a:t> </a:t>
            </a:r>
            <a:r>
              <a:rPr lang="en-US" dirty="0" err="1" smtClean="0"/>
              <a:t>phát</a:t>
            </a:r>
            <a:r>
              <a:rPr lang="en-US" dirty="0" smtClean="0"/>
              <a:t> </a:t>
            </a:r>
            <a:r>
              <a:rPr lang="en-US" dirty="0" err="1" smtClean="0"/>
              <a:t>nguyện</a:t>
            </a:r>
            <a:r>
              <a:rPr lang="en-US" dirty="0" smtClean="0"/>
              <a:t> </a:t>
            </a:r>
            <a:br>
              <a:rPr lang="en-US" dirty="0" smtClean="0"/>
            </a:br>
            <a:r>
              <a:rPr lang="en-US" dirty="0" smtClean="0"/>
              <a:t>- I. </a:t>
            </a:r>
            <a:r>
              <a:rPr lang="en-US" dirty="0" err="1" smtClean="0"/>
              <a:t>Pháp</a:t>
            </a:r>
            <a:r>
              <a:rPr lang="en-US" dirty="0" smtClean="0"/>
              <a:t> </a:t>
            </a:r>
            <a:r>
              <a:rPr lang="en-US" dirty="0" err="1" smtClean="0"/>
              <a:t>Sám</a:t>
            </a:r>
            <a:r>
              <a:rPr lang="en-US" dirty="0" smtClean="0"/>
              <a:t> </a:t>
            </a:r>
            <a:r>
              <a:rPr lang="en-US" dirty="0" err="1" smtClean="0"/>
              <a:t>Hối</a:t>
            </a:r>
            <a:endParaRPr lang="en-US" dirty="0"/>
          </a:p>
        </p:txBody>
      </p:sp>
      <p:sp>
        <p:nvSpPr>
          <p:cNvPr id="3" name="Content Placeholder 2"/>
          <p:cNvSpPr>
            <a:spLocks noGrp="1"/>
          </p:cNvSpPr>
          <p:nvPr>
            <p:ph idx="1"/>
          </p:nvPr>
        </p:nvSpPr>
        <p:spPr>
          <a:xfrm>
            <a:off x="304800" y="1600200"/>
            <a:ext cx="8534400" cy="4525963"/>
          </a:xfrm>
        </p:spPr>
        <p:txBody>
          <a:bodyPr>
            <a:noAutofit/>
          </a:bodyPr>
          <a:lstStyle/>
          <a:p>
            <a:pPr marL="0" indent="0">
              <a:buNone/>
            </a:pPr>
            <a:r>
              <a:rPr lang="vi-VN" sz="2600" b="1" i="1" dirty="0" smtClean="0"/>
              <a:t>Từ vô thỉ đến nay chẳng hay biết rằng bổn tánh của các pháp vốn không tịch, mà lại tạo mọi tội lỗi. Nay biết các pháp vốn không tịch, vì cầu Bồ-đề, vì chư chúng sinh, mà rộng tu thiện nghiệp, đoạn tất cả ác.</a:t>
            </a:r>
            <a:endParaRPr lang="en-US" sz="2600" dirty="0"/>
          </a:p>
        </p:txBody>
      </p:sp>
    </p:spTree>
    <p:extLst>
      <p:ext uri="{BB962C8B-B14F-4D97-AF65-F5344CB8AC3E}">
        <p14:creationId xmlns:p14="http://schemas.microsoft.com/office/powerpoint/2010/main" val="4072883227"/>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8. </a:t>
            </a:r>
            <a:r>
              <a:rPr lang="en-US" dirty="0" err="1" smtClean="0"/>
              <a:t>Pháp</a:t>
            </a:r>
            <a:r>
              <a:rPr lang="en-US" dirty="0" smtClean="0"/>
              <a:t> </a:t>
            </a:r>
            <a:r>
              <a:rPr lang="en-US" dirty="0" err="1" smtClean="0"/>
              <a:t>sám</a:t>
            </a:r>
            <a:r>
              <a:rPr lang="en-US" dirty="0" smtClean="0"/>
              <a:t> </a:t>
            </a:r>
            <a:r>
              <a:rPr lang="en-US" dirty="0" err="1" smtClean="0"/>
              <a:t>hối</a:t>
            </a:r>
            <a:r>
              <a:rPr lang="en-US" dirty="0" smtClean="0"/>
              <a:t> </a:t>
            </a:r>
            <a:r>
              <a:rPr lang="en-US" dirty="0" err="1" smtClean="0"/>
              <a:t>phát</a:t>
            </a:r>
            <a:r>
              <a:rPr lang="en-US" dirty="0" smtClean="0"/>
              <a:t> </a:t>
            </a:r>
            <a:r>
              <a:rPr lang="en-US" dirty="0" err="1" smtClean="0"/>
              <a:t>nguyện</a:t>
            </a:r>
            <a:r>
              <a:rPr lang="en-US" dirty="0" smtClean="0"/>
              <a:t> </a:t>
            </a:r>
            <a:br>
              <a:rPr lang="en-US" dirty="0" smtClean="0"/>
            </a:br>
            <a:r>
              <a:rPr lang="en-US" dirty="0" smtClean="0"/>
              <a:t>- I. </a:t>
            </a:r>
            <a:r>
              <a:rPr lang="en-US" dirty="0" err="1" smtClean="0"/>
              <a:t>Pháp</a:t>
            </a:r>
            <a:r>
              <a:rPr lang="en-US" dirty="0" smtClean="0"/>
              <a:t> </a:t>
            </a:r>
            <a:r>
              <a:rPr lang="en-US" dirty="0" err="1" smtClean="0"/>
              <a:t>Sám</a:t>
            </a:r>
            <a:r>
              <a:rPr lang="en-US" dirty="0" smtClean="0"/>
              <a:t> </a:t>
            </a:r>
            <a:r>
              <a:rPr lang="en-US" dirty="0" err="1" smtClean="0"/>
              <a:t>Hối</a:t>
            </a:r>
            <a:endParaRPr lang="en-US" dirty="0"/>
          </a:p>
        </p:txBody>
      </p:sp>
      <p:sp>
        <p:nvSpPr>
          <p:cNvPr id="3" name="Content Placeholder 2"/>
          <p:cNvSpPr>
            <a:spLocks noGrp="1"/>
          </p:cNvSpPr>
          <p:nvPr>
            <p:ph idx="1"/>
          </p:nvPr>
        </p:nvSpPr>
        <p:spPr>
          <a:xfrm>
            <a:off x="304800" y="1371600"/>
            <a:ext cx="8534400" cy="4525963"/>
          </a:xfrm>
        </p:spPr>
        <p:txBody>
          <a:bodyPr>
            <a:noAutofit/>
          </a:bodyPr>
          <a:lstStyle/>
          <a:p>
            <a:pPr marL="0" indent="0">
              <a:buNone/>
            </a:pPr>
            <a:r>
              <a:rPr lang="vi-VN" sz="2600" b="1" i="1" dirty="0" smtClean="0"/>
              <a:t>Ngưỡng mong Chư Phật khắp mười phương cùng Di-đà Thế Tôn từ bi nhiếp thọ, nhận lời sám hối này của con:</a:t>
            </a:r>
          </a:p>
          <a:p>
            <a:pPr marL="0" indent="0">
              <a:buNone/>
            </a:pPr>
            <a:r>
              <a:rPr lang="vi-VN" sz="2600" b="1" i="1" dirty="0" smtClean="0"/>
              <a:t>Đệ tử chúng con tên là... chí tâm sám hối. Chư Phật mười phương thấy biết chân thật. Con cùng chúng sinh, vốn tánh Thanh tịnh, chỗ của Phật ở là Thường tịch quang, có khắp trong sát-na cùng tất cả pháp. Thế mà con lại không hề hay biết, vọng chấp nhân ngã, trong pháp bình đẳng lại khởi phân biệt, trong tâm Thanh tịnh lại sinh nhiễm trước. Do nhân duyên ngũ dục điên đảo như vậy, nên sống chết xoay vần, ở khắp ba cõi, cứ thế luân hồi chẳng hề ngừng dứt, chẳng hề nhớ nghĩ đến ngày thoát ly.</a:t>
            </a:r>
            <a:endParaRPr lang="en-US" sz="2600" dirty="0"/>
          </a:p>
        </p:txBody>
      </p:sp>
    </p:spTree>
    <p:extLst>
      <p:ext uri="{BB962C8B-B14F-4D97-AF65-F5344CB8AC3E}">
        <p14:creationId xmlns:p14="http://schemas.microsoft.com/office/powerpoint/2010/main" val="253258972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8. </a:t>
            </a:r>
            <a:r>
              <a:rPr lang="en-US" dirty="0" err="1" smtClean="0"/>
              <a:t>Pháp</a:t>
            </a:r>
            <a:r>
              <a:rPr lang="en-US" dirty="0" smtClean="0"/>
              <a:t> </a:t>
            </a:r>
            <a:r>
              <a:rPr lang="en-US" dirty="0" err="1" smtClean="0"/>
              <a:t>sám</a:t>
            </a:r>
            <a:r>
              <a:rPr lang="en-US" dirty="0" smtClean="0"/>
              <a:t> </a:t>
            </a:r>
            <a:r>
              <a:rPr lang="en-US" dirty="0" err="1" smtClean="0"/>
              <a:t>hối</a:t>
            </a:r>
            <a:r>
              <a:rPr lang="en-US" dirty="0" smtClean="0"/>
              <a:t> </a:t>
            </a:r>
            <a:r>
              <a:rPr lang="en-US" dirty="0" err="1" smtClean="0"/>
              <a:t>phát</a:t>
            </a:r>
            <a:r>
              <a:rPr lang="en-US" dirty="0" smtClean="0"/>
              <a:t> </a:t>
            </a:r>
            <a:r>
              <a:rPr lang="en-US" dirty="0" err="1" smtClean="0"/>
              <a:t>nguyện</a:t>
            </a:r>
            <a:r>
              <a:rPr lang="en-US" dirty="0" smtClean="0"/>
              <a:t> </a:t>
            </a:r>
            <a:br>
              <a:rPr lang="en-US" dirty="0" smtClean="0"/>
            </a:br>
            <a:r>
              <a:rPr lang="en-US" dirty="0" smtClean="0"/>
              <a:t>- I. </a:t>
            </a:r>
            <a:r>
              <a:rPr lang="en-US" dirty="0" err="1" smtClean="0"/>
              <a:t>Pháp</a:t>
            </a:r>
            <a:r>
              <a:rPr lang="en-US" dirty="0" smtClean="0"/>
              <a:t> </a:t>
            </a:r>
            <a:r>
              <a:rPr lang="en-US" dirty="0" err="1" smtClean="0"/>
              <a:t>Sám</a:t>
            </a:r>
            <a:r>
              <a:rPr lang="en-US" dirty="0" smtClean="0"/>
              <a:t> </a:t>
            </a:r>
            <a:r>
              <a:rPr lang="en-US" dirty="0" err="1" smtClean="0"/>
              <a:t>Hối</a:t>
            </a:r>
            <a:endParaRPr lang="en-US" dirty="0"/>
          </a:p>
        </p:txBody>
      </p:sp>
      <p:sp>
        <p:nvSpPr>
          <p:cNvPr id="3" name="Content Placeholder 2"/>
          <p:cNvSpPr>
            <a:spLocks noGrp="1"/>
          </p:cNvSpPr>
          <p:nvPr>
            <p:ph idx="1"/>
          </p:nvPr>
        </p:nvSpPr>
        <p:spPr>
          <a:xfrm>
            <a:off x="304800" y="1447800"/>
            <a:ext cx="8534400" cy="4525963"/>
          </a:xfrm>
        </p:spPr>
        <p:txBody>
          <a:bodyPr>
            <a:noAutofit/>
          </a:bodyPr>
          <a:lstStyle/>
          <a:p>
            <a:pPr marL="0" indent="0">
              <a:buNone/>
            </a:pPr>
            <a:r>
              <a:rPr lang="vi-VN" sz="2600" b="1" i="1" dirty="0" smtClean="0"/>
              <a:t>Lại ở trong đó tạo tội cực ác, tứ trọng ngũ nghịch cùng nhất Xiển-đề, hủy báng Đại thừa, chê bai Tam bảo, phủ nhận Chư Phật, đoạn học Bát-nhã. Lạm dụng phẩm vật của Tăng khắp mười phương, cùng vật dụng để xây tháp Phật, ô phạm người Phạm hạnh, gần gũi thật hành ác pháp. Lại thường khen ngợi những kẻ phá giới, mắng chửi hủy nhục đạo nhân Tam thừa. Bên trong thì che đậy lỗi lầm, bên ngoài lại trá hiện oai nghi, thường dùng năm thứ tà mạng để quyên góp tứ sự cúng dường. Thuyết pháp bất tịnh, dạy người trái luật, theo Phật xuất gia trở lại phá Phật, trái nghịch Sư trưởng, chẳng nghe dạy bảo, phóng túng tham sân, chẳng hề xấu hổ.</a:t>
            </a:r>
            <a:endParaRPr lang="en-US" sz="2600" dirty="0"/>
          </a:p>
        </p:txBody>
      </p:sp>
    </p:spTree>
    <p:extLst>
      <p:ext uri="{BB962C8B-B14F-4D97-AF65-F5344CB8AC3E}">
        <p14:creationId xmlns:p14="http://schemas.microsoft.com/office/powerpoint/2010/main" val="2219151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a:t>
            </a:r>
            <a:r>
              <a:rPr lang="en-US" dirty="0"/>
              <a:t>Ý </a:t>
            </a:r>
            <a:r>
              <a:rPr lang="en-US" dirty="0" err="1"/>
              <a:t>chánh</a:t>
            </a:r>
            <a:r>
              <a:rPr lang="en-US" dirty="0"/>
              <a:t> </a:t>
            </a:r>
            <a:r>
              <a:rPr lang="en-US" dirty="0" err="1"/>
              <a:t>tu</a:t>
            </a:r>
            <a:endParaRPr lang="en-US" dirty="0"/>
          </a:p>
        </p:txBody>
      </p:sp>
      <p:sp>
        <p:nvSpPr>
          <p:cNvPr id="3" name="Content Placeholder 2"/>
          <p:cNvSpPr>
            <a:spLocks noGrp="1"/>
          </p:cNvSpPr>
          <p:nvPr>
            <p:ph idx="1"/>
          </p:nvPr>
        </p:nvSpPr>
        <p:spPr>
          <a:xfrm>
            <a:off x="228600" y="1066800"/>
            <a:ext cx="8610600" cy="5486400"/>
          </a:xfrm>
        </p:spPr>
        <p:txBody>
          <a:bodyPr>
            <a:noAutofit/>
          </a:bodyPr>
          <a:lstStyle/>
          <a:p>
            <a:pPr marL="0" indent="0">
              <a:buNone/>
            </a:pPr>
            <a:r>
              <a:rPr lang="vi-VN" sz="2400" i="1" dirty="0" smtClean="0"/>
              <a:t>Hỏi: Phương pháp hành trì vốn nhiều như vậy, sao bảo là nhất tâm được?</a:t>
            </a:r>
          </a:p>
          <a:p>
            <a:pPr marL="0" indent="0">
              <a:buNone/>
            </a:pPr>
            <a:r>
              <a:rPr lang="vi-VN" sz="2400" i="1" dirty="0" smtClean="0"/>
              <a:t>Đáp: Có sự nhất tâm và lý nhất tâm.</a:t>
            </a:r>
          </a:p>
          <a:p>
            <a:pPr marL="0" indent="0">
              <a:buNone/>
            </a:pPr>
            <a:r>
              <a:rPr lang="vi-VN" sz="2400" i="1" dirty="0" smtClean="0"/>
              <a:t>Lý nhất tâm: Khi vào đạo tràng cho đến lúc hết thời hạn tu tập, dù cũng làm muôn việc, nhưng đó đều Vô tánh, chẳng sinh chẳng diệt, nhất tướng của pháp giới đúng như pháp giới mà duyên theo.</a:t>
            </a:r>
          </a:p>
          <a:p>
            <a:pPr marL="0" indent="0">
              <a:buNone/>
            </a:pPr>
            <a:r>
              <a:rPr lang="vi-VN" sz="2400" i="1" dirty="0" smtClean="0"/>
              <a:t>Sự nhất tâm: Như lúc lạy Phật, không nhớ nghĩ đến những việc khác, chỉ chuyên tâm lạy Phật mà thôi. Lúc tụng kinh hành đạo cũng như vậy.</a:t>
            </a:r>
          </a:p>
        </p:txBody>
      </p:sp>
    </p:spTree>
    <p:extLst>
      <p:ext uri="{BB962C8B-B14F-4D97-AF65-F5344CB8AC3E}">
        <p14:creationId xmlns:p14="http://schemas.microsoft.com/office/powerpoint/2010/main" val="220615473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8. </a:t>
            </a:r>
            <a:r>
              <a:rPr lang="en-US" dirty="0" err="1" smtClean="0"/>
              <a:t>Pháp</a:t>
            </a:r>
            <a:r>
              <a:rPr lang="en-US" dirty="0" smtClean="0"/>
              <a:t> </a:t>
            </a:r>
            <a:r>
              <a:rPr lang="en-US" dirty="0" err="1" smtClean="0"/>
              <a:t>sám</a:t>
            </a:r>
            <a:r>
              <a:rPr lang="en-US" dirty="0" smtClean="0"/>
              <a:t> </a:t>
            </a:r>
            <a:r>
              <a:rPr lang="en-US" dirty="0" err="1" smtClean="0"/>
              <a:t>hối</a:t>
            </a:r>
            <a:r>
              <a:rPr lang="en-US" dirty="0" smtClean="0"/>
              <a:t> </a:t>
            </a:r>
            <a:r>
              <a:rPr lang="en-US" dirty="0" err="1" smtClean="0"/>
              <a:t>phát</a:t>
            </a:r>
            <a:r>
              <a:rPr lang="en-US" dirty="0" smtClean="0"/>
              <a:t> </a:t>
            </a:r>
            <a:r>
              <a:rPr lang="en-US" dirty="0" err="1" smtClean="0"/>
              <a:t>nguyện</a:t>
            </a:r>
            <a:r>
              <a:rPr lang="en-US" dirty="0" smtClean="0"/>
              <a:t> </a:t>
            </a:r>
            <a:br>
              <a:rPr lang="en-US" dirty="0" smtClean="0"/>
            </a:br>
            <a:r>
              <a:rPr lang="en-US" dirty="0" smtClean="0"/>
              <a:t>- I. </a:t>
            </a:r>
            <a:r>
              <a:rPr lang="en-US" dirty="0" err="1" smtClean="0"/>
              <a:t>Pháp</a:t>
            </a:r>
            <a:r>
              <a:rPr lang="en-US" dirty="0" smtClean="0"/>
              <a:t> </a:t>
            </a:r>
            <a:r>
              <a:rPr lang="en-US" dirty="0" err="1" smtClean="0"/>
              <a:t>Sám</a:t>
            </a:r>
            <a:r>
              <a:rPr lang="en-US" dirty="0" smtClean="0"/>
              <a:t> </a:t>
            </a:r>
            <a:r>
              <a:rPr lang="en-US" dirty="0" err="1" smtClean="0"/>
              <a:t>Hối</a:t>
            </a:r>
            <a:endParaRPr lang="en-US" dirty="0"/>
          </a:p>
        </p:txBody>
      </p:sp>
      <p:sp>
        <p:nvSpPr>
          <p:cNvPr id="3" name="Content Placeholder 2"/>
          <p:cNvSpPr>
            <a:spLocks noGrp="1"/>
          </p:cNvSpPr>
          <p:nvPr>
            <p:ph idx="1"/>
          </p:nvPr>
        </p:nvSpPr>
        <p:spPr>
          <a:xfrm>
            <a:off x="304800" y="1447800"/>
            <a:ext cx="8534400" cy="4525963"/>
          </a:xfrm>
        </p:spPr>
        <p:txBody>
          <a:bodyPr>
            <a:noAutofit/>
          </a:bodyPr>
          <a:lstStyle/>
          <a:p>
            <a:pPr marL="0" indent="0">
              <a:buNone/>
            </a:pPr>
            <a:r>
              <a:rPr lang="vi-VN" sz="2600" b="1" i="1" dirty="0" smtClean="0"/>
              <a:t>Do nhân duyên đó cùng sức mạnh của các ác nghiệp, đến lúc mạng chung phải đọa địa ngục A-tỳ, lửa dữ thiêu đốt ngàn vạn ức kiếp chịu khổ khôn cùng, chẳng biết ngày nào mới được giải thoát.</a:t>
            </a:r>
          </a:p>
        </p:txBody>
      </p:sp>
    </p:spTree>
    <p:extLst>
      <p:ext uri="{BB962C8B-B14F-4D97-AF65-F5344CB8AC3E}">
        <p14:creationId xmlns:p14="http://schemas.microsoft.com/office/powerpoint/2010/main" val="1375746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8. </a:t>
            </a:r>
            <a:r>
              <a:rPr lang="en-US" dirty="0" err="1" smtClean="0"/>
              <a:t>Pháp</a:t>
            </a:r>
            <a:r>
              <a:rPr lang="en-US" dirty="0" smtClean="0"/>
              <a:t> </a:t>
            </a:r>
            <a:r>
              <a:rPr lang="en-US" dirty="0" err="1" smtClean="0"/>
              <a:t>sám</a:t>
            </a:r>
            <a:r>
              <a:rPr lang="en-US" dirty="0" smtClean="0"/>
              <a:t> </a:t>
            </a:r>
            <a:r>
              <a:rPr lang="en-US" dirty="0" err="1" smtClean="0"/>
              <a:t>hối</a:t>
            </a:r>
            <a:r>
              <a:rPr lang="en-US" dirty="0" smtClean="0"/>
              <a:t> </a:t>
            </a:r>
            <a:r>
              <a:rPr lang="en-US" dirty="0" err="1" smtClean="0"/>
              <a:t>phát</a:t>
            </a:r>
            <a:r>
              <a:rPr lang="en-US" dirty="0" smtClean="0"/>
              <a:t> </a:t>
            </a:r>
            <a:r>
              <a:rPr lang="en-US" dirty="0" err="1" smtClean="0"/>
              <a:t>nguyện</a:t>
            </a:r>
            <a:r>
              <a:rPr lang="en-US" dirty="0" smtClean="0"/>
              <a:t> </a:t>
            </a:r>
            <a:br>
              <a:rPr lang="en-US" dirty="0" smtClean="0"/>
            </a:br>
            <a:r>
              <a:rPr lang="en-US" dirty="0" smtClean="0"/>
              <a:t>- I. </a:t>
            </a:r>
            <a:r>
              <a:rPr lang="en-US" dirty="0" err="1" smtClean="0"/>
              <a:t>Pháp</a:t>
            </a:r>
            <a:r>
              <a:rPr lang="en-US" dirty="0" smtClean="0"/>
              <a:t> </a:t>
            </a:r>
            <a:r>
              <a:rPr lang="en-US" dirty="0" err="1" smtClean="0"/>
              <a:t>Sám</a:t>
            </a:r>
            <a:r>
              <a:rPr lang="en-US" dirty="0" smtClean="0"/>
              <a:t> </a:t>
            </a:r>
            <a:r>
              <a:rPr lang="en-US" dirty="0" err="1" smtClean="0"/>
              <a:t>Hối</a:t>
            </a:r>
            <a:endParaRPr lang="en-US" dirty="0"/>
          </a:p>
        </p:txBody>
      </p:sp>
      <p:sp>
        <p:nvSpPr>
          <p:cNvPr id="3" name="Content Placeholder 2"/>
          <p:cNvSpPr>
            <a:spLocks noGrp="1"/>
          </p:cNvSpPr>
          <p:nvPr>
            <p:ph idx="1"/>
          </p:nvPr>
        </p:nvSpPr>
        <p:spPr>
          <a:xfrm>
            <a:off x="304800" y="1447800"/>
            <a:ext cx="8534400" cy="4525963"/>
          </a:xfrm>
        </p:spPr>
        <p:txBody>
          <a:bodyPr>
            <a:noAutofit/>
          </a:bodyPr>
          <a:lstStyle/>
          <a:p>
            <a:pPr marL="0" indent="0">
              <a:buNone/>
            </a:pPr>
            <a:r>
              <a:rPr lang="vi-VN" sz="2600" b="1" i="1" dirty="0" smtClean="0"/>
              <a:t>Ngày nay tỏ ngộ, sinh đại hổ thẹn cùng tâm khiếp sợ. Chư Phật mười phương cùng A-di-đà vốn đã từ lâu sinh tâm đại Từ đối với chúng con. Trong vô lượng kiếp, muốn độ chúng con, tu đạo Bồ-đề chẳng tiếc thân mạng. Nay Ngài thành Phật, viên mãn đại Bi, đúng thật là người cứu vớt che chở tất cả chúng sinh. Nay con tạo ác tất đọa Tam đồ, xin Phật xót thương cho con sám hối. Tội nặng tiêu diệt, ác nghiệp không còn, cho đến sinh nhân trong cõi Ta-bà vĩnh viễn đoạn tận. Như nguyện được sinh ở trong Tịnh độ của tất cả Phật, ngay lúc mạng chung tất không hề còn ác nghiệp chướng ngại.</a:t>
            </a:r>
            <a:endParaRPr lang="en-US" sz="2600" b="1" i="1" dirty="0" smtClean="0"/>
          </a:p>
        </p:txBody>
      </p:sp>
    </p:spTree>
    <p:extLst>
      <p:ext uri="{BB962C8B-B14F-4D97-AF65-F5344CB8AC3E}">
        <p14:creationId xmlns:p14="http://schemas.microsoft.com/office/powerpoint/2010/main" val="192765381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90800"/>
            <a:ext cx="8229600" cy="3535363"/>
          </a:xfrm>
        </p:spPr>
        <p:txBody>
          <a:bodyPr>
            <a:normAutofit/>
          </a:bodyPr>
          <a:lstStyle/>
          <a:p>
            <a:pPr marL="0" indent="0" algn="ctr">
              <a:buNone/>
            </a:pPr>
            <a:r>
              <a:rPr lang="en-US" sz="7200" i="1" dirty="0" err="1"/>
              <a:t>Kính</a:t>
            </a:r>
            <a:r>
              <a:rPr lang="en-US" sz="7200" i="1" dirty="0"/>
              <a:t> </a:t>
            </a:r>
            <a:r>
              <a:rPr lang="en-US" sz="7200" i="1" dirty="0" err="1"/>
              <a:t>thỉnh</a:t>
            </a:r>
            <a:r>
              <a:rPr lang="en-US" sz="7200" i="1" dirty="0"/>
              <a:t> </a:t>
            </a:r>
            <a:r>
              <a:rPr lang="en-US" sz="7200" i="1" dirty="0" err="1"/>
              <a:t>đại</a:t>
            </a:r>
            <a:r>
              <a:rPr lang="en-US" sz="7200" i="1" dirty="0"/>
              <a:t> </a:t>
            </a:r>
            <a:r>
              <a:rPr lang="en-US" sz="7200" i="1" dirty="0" err="1" smtClean="0"/>
              <a:t>chúng</a:t>
            </a:r>
            <a:endParaRPr lang="en-US" sz="7200" i="1" dirty="0"/>
          </a:p>
          <a:p>
            <a:pPr marL="0" indent="0" algn="ctr">
              <a:buNone/>
            </a:pPr>
            <a:r>
              <a:rPr lang="en-US" sz="7200" dirty="0" err="1" smtClean="0"/>
              <a:t>Khởi</a:t>
            </a:r>
            <a:r>
              <a:rPr lang="en-US" sz="7200" dirty="0" smtClean="0"/>
              <a:t> </a:t>
            </a:r>
            <a:r>
              <a:rPr lang="en-US" sz="7200" dirty="0" err="1"/>
              <a:t>t</a:t>
            </a:r>
            <a:r>
              <a:rPr lang="en-US" sz="7200" dirty="0" err="1" smtClean="0"/>
              <a:t>hân</a:t>
            </a:r>
            <a:r>
              <a:rPr lang="en-US" sz="7200" dirty="0" smtClean="0"/>
              <a:t> </a:t>
            </a:r>
            <a:r>
              <a:rPr lang="en-US" sz="7200" dirty="0" err="1" smtClean="0"/>
              <a:t>đứng</a:t>
            </a:r>
            <a:r>
              <a:rPr lang="en-US" sz="7200" dirty="0" smtClean="0"/>
              <a:t> </a:t>
            </a:r>
            <a:r>
              <a:rPr lang="en-US" sz="7200" dirty="0" err="1" smtClean="0"/>
              <a:t>dậy</a:t>
            </a:r>
            <a:endParaRPr lang="en-US" sz="7200" dirty="0"/>
          </a:p>
        </p:txBody>
      </p:sp>
    </p:spTree>
    <p:extLst>
      <p:ext uri="{BB962C8B-B14F-4D97-AF65-F5344CB8AC3E}">
        <p14:creationId xmlns:p14="http://schemas.microsoft.com/office/powerpoint/2010/main" val="16732165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8. </a:t>
            </a:r>
            <a:r>
              <a:rPr lang="en-US" dirty="0" err="1" smtClean="0"/>
              <a:t>Pháp</a:t>
            </a:r>
            <a:r>
              <a:rPr lang="en-US" dirty="0" smtClean="0"/>
              <a:t> </a:t>
            </a:r>
            <a:r>
              <a:rPr lang="en-US" dirty="0" err="1" smtClean="0"/>
              <a:t>sám</a:t>
            </a:r>
            <a:r>
              <a:rPr lang="en-US" dirty="0" smtClean="0"/>
              <a:t> </a:t>
            </a:r>
            <a:r>
              <a:rPr lang="en-US" dirty="0" err="1" smtClean="0"/>
              <a:t>hối</a:t>
            </a:r>
            <a:r>
              <a:rPr lang="en-US" dirty="0" smtClean="0"/>
              <a:t> </a:t>
            </a:r>
            <a:r>
              <a:rPr lang="en-US" dirty="0" err="1" smtClean="0"/>
              <a:t>phát</a:t>
            </a:r>
            <a:r>
              <a:rPr lang="en-US" dirty="0" smtClean="0"/>
              <a:t> </a:t>
            </a:r>
            <a:r>
              <a:rPr lang="en-US" dirty="0" err="1" smtClean="0"/>
              <a:t>nguyện</a:t>
            </a:r>
            <a:r>
              <a:rPr lang="en-US" dirty="0" smtClean="0"/>
              <a:t> </a:t>
            </a:r>
            <a:br>
              <a:rPr lang="en-US" dirty="0" smtClean="0"/>
            </a:br>
            <a:r>
              <a:rPr lang="en-US" dirty="0" smtClean="0"/>
              <a:t>- I. </a:t>
            </a:r>
            <a:r>
              <a:rPr lang="en-US" dirty="0" err="1" smtClean="0"/>
              <a:t>Pháp</a:t>
            </a:r>
            <a:r>
              <a:rPr lang="en-US" dirty="0" smtClean="0"/>
              <a:t> </a:t>
            </a:r>
            <a:r>
              <a:rPr lang="en-US" dirty="0" err="1" smtClean="0"/>
              <a:t>Sám</a:t>
            </a:r>
            <a:r>
              <a:rPr lang="en-US" dirty="0" smtClean="0"/>
              <a:t> </a:t>
            </a:r>
            <a:r>
              <a:rPr lang="en-US" dirty="0" err="1" smtClean="0"/>
              <a:t>Hối</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78766" y="1562100"/>
            <a:ext cx="5638800" cy="4762500"/>
          </a:xfrm>
          <a:ln>
            <a:solidFill>
              <a:schemeClr val="accent1"/>
            </a:solidFill>
          </a:ln>
        </p:spPr>
        <p:txBody>
          <a:bodyPr>
            <a:normAutofit/>
          </a:bodyPr>
          <a:lstStyle/>
          <a:p>
            <a:pPr marL="0" lvl="0" indent="0">
              <a:buNone/>
            </a:pPr>
            <a:r>
              <a:rPr lang="vi-VN" sz="4000" b="1" dirty="0" smtClean="0"/>
              <a:t>Sám hối rồi, chúng con xin quy mạng đảnh lễ Phật A-di-đà cùng tất cả Tam bảo.</a:t>
            </a:r>
            <a:endParaRPr lang="en-US" sz="4000" b="1" dirty="0" smtClean="0"/>
          </a:p>
          <a:p>
            <a:pPr marL="0" lvl="0" indent="0">
              <a:buNone/>
            </a:pPr>
            <a:r>
              <a:rPr lang="en-US" sz="4000" b="1" dirty="0" smtClean="0"/>
              <a:t>(</a:t>
            </a:r>
            <a:r>
              <a:rPr lang="en-US" sz="4000" b="1" dirty="0" err="1" smtClean="0"/>
              <a:t>lạy</a:t>
            </a:r>
            <a:r>
              <a:rPr lang="en-US" sz="4000" b="1" dirty="0" smtClean="0"/>
              <a:t> 3 </a:t>
            </a:r>
            <a:r>
              <a:rPr lang="en-US" sz="4000" b="1" dirty="0" err="1" smtClean="0"/>
              <a:t>lạy</a:t>
            </a:r>
            <a:r>
              <a:rPr lang="en-US" sz="4000" b="1" dirty="0" smtClean="0"/>
              <a:t>)</a:t>
            </a:r>
            <a:endParaRPr lang="en-US" sz="1600" b="1" dirty="0"/>
          </a:p>
          <a:p>
            <a:pPr marL="0" lvl="0" indent="0">
              <a:buNone/>
            </a:pPr>
            <a:endParaRPr lang="en-US" sz="1600" b="1" dirty="0" smtClean="0"/>
          </a:p>
          <a:p>
            <a:pPr marL="0" lvl="0" indent="0">
              <a:buNone/>
            </a:pPr>
            <a:endParaRPr lang="en-US" sz="1600" b="1" dirty="0"/>
          </a:p>
          <a:p>
            <a:pPr marL="0" lvl="0" indent="0">
              <a:buNone/>
            </a:pPr>
            <a:endParaRPr lang="en-US" sz="1600" b="1" dirty="0" smtClean="0"/>
          </a:p>
          <a:p>
            <a:pPr marL="0" lvl="0" indent="0">
              <a:buNone/>
            </a:pPr>
            <a:endParaRPr lang="vi-VN" sz="1600" b="1" dirty="0" smtClean="0"/>
          </a:p>
        </p:txBody>
      </p:sp>
      <p:sp>
        <p:nvSpPr>
          <p:cNvPr id="4" name="Content Placeholder 2"/>
          <p:cNvSpPr txBox="1">
            <a:spLocks/>
          </p:cNvSpPr>
          <p:nvPr/>
        </p:nvSpPr>
        <p:spPr>
          <a:xfrm>
            <a:off x="6400800" y="1466491"/>
            <a:ext cx="2133600" cy="2819400"/>
          </a:xfrm>
          <a:prstGeom prst="rect">
            <a:avLst/>
          </a:prstGeom>
        </p:spPr>
        <p:txBody>
          <a:bodyPr vert="horz" lIns="91440" tIns="45720" rIns="91440" bIns="45720" rtlCol="0">
            <a:normAutofit fontScale="5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Đứng d</a:t>
            </a:r>
            <a:r>
              <a:rPr lang="en-US" i="1" dirty="0" smtClean="0"/>
              <a:t>ậ</a:t>
            </a:r>
            <a:r>
              <a:rPr lang="vi-VN" i="1" dirty="0" smtClean="0"/>
              <a:t>y xướng</a:t>
            </a:r>
            <a:r>
              <a:rPr lang="en-US" i="1" dirty="0" smtClean="0"/>
              <a:t>.</a:t>
            </a:r>
          </a:p>
          <a:p>
            <a:pPr marL="0" indent="0">
              <a:buNone/>
            </a:pPr>
            <a:r>
              <a:rPr lang="vi-VN" i="1" dirty="0" smtClean="0"/>
              <a:t>Lạy xong, dập đầu xuống đất ba lần, biểu thị lạy Phật khắp ba nơi: Phật Di-đà, Tam bảo của Tịnh độ, Tam bảo khắp mười phương, để thích nghi với ba bài văn sám hối. </a:t>
            </a:r>
            <a:endParaRPr lang="vi-VN" b="1" i="1" dirty="0" smtClean="0"/>
          </a:p>
        </p:txBody>
      </p:sp>
      <p:sp>
        <p:nvSpPr>
          <p:cNvPr id="6" name="Content Placeholder 2"/>
          <p:cNvSpPr txBox="1">
            <a:spLocks/>
          </p:cNvSpPr>
          <p:nvPr/>
        </p:nvSpPr>
        <p:spPr>
          <a:xfrm>
            <a:off x="457200" y="4114800"/>
            <a:ext cx="5943600" cy="24765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vi-VN" i="1" dirty="0"/>
          </a:p>
        </p:txBody>
      </p:sp>
      <p:sp>
        <p:nvSpPr>
          <p:cNvPr id="7" name="Content Placeholder 2"/>
          <p:cNvSpPr txBox="1">
            <a:spLocks/>
          </p:cNvSpPr>
          <p:nvPr/>
        </p:nvSpPr>
        <p:spPr>
          <a:xfrm>
            <a:off x="6425242" y="4267200"/>
            <a:ext cx="2133600" cy="2057400"/>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Nếu có thời gian thì thực hành hết, nếu thiếu thời gian nên lược bớt phần hai, phần ba</a:t>
            </a:r>
            <a:endParaRPr lang="en-US" i="1" dirty="0"/>
          </a:p>
        </p:txBody>
      </p:sp>
    </p:spTree>
    <p:extLst>
      <p:ext uri="{BB962C8B-B14F-4D97-AF65-F5344CB8AC3E}">
        <p14:creationId xmlns:p14="http://schemas.microsoft.com/office/powerpoint/2010/main" val="78156523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90800"/>
            <a:ext cx="8229600" cy="3535363"/>
          </a:xfrm>
        </p:spPr>
        <p:txBody>
          <a:bodyPr>
            <a:normAutofit/>
          </a:bodyPr>
          <a:lstStyle/>
          <a:p>
            <a:pPr marL="0" indent="0" algn="ctr">
              <a:buNone/>
            </a:pPr>
            <a:r>
              <a:rPr lang="en-US" sz="7200" i="1" dirty="0" err="1"/>
              <a:t>Kính</a:t>
            </a:r>
            <a:r>
              <a:rPr lang="en-US" sz="7200" i="1" dirty="0"/>
              <a:t> </a:t>
            </a:r>
            <a:r>
              <a:rPr lang="en-US" sz="7200" i="1" dirty="0" err="1"/>
              <a:t>thỉnh</a:t>
            </a:r>
            <a:r>
              <a:rPr lang="en-US" sz="7200" i="1" dirty="0"/>
              <a:t> </a:t>
            </a:r>
            <a:r>
              <a:rPr lang="en-US" sz="7200" i="1" dirty="0" err="1"/>
              <a:t>đại</a:t>
            </a:r>
            <a:r>
              <a:rPr lang="en-US" sz="7200" i="1" dirty="0"/>
              <a:t> </a:t>
            </a:r>
            <a:r>
              <a:rPr lang="en-US" sz="7200" i="1" dirty="0" err="1" smtClean="0"/>
              <a:t>chúng</a:t>
            </a:r>
            <a:endParaRPr lang="en-US" sz="7200" i="1" dirty="0"/>
          </a:p>
          <a:p>
            <a:pPr marL="0" indent="0" algn="ctr">
              <a:buNone/>
            </a:pPr>
            <a:r>
              <a:rPr lang="en-US" sz="7200" dirty="0" err="1" smtClean="0"/>
              <a:t>Quỳ</a:t>
            </a:r>
            <a:r>
              <a:rPr lang="en-US" sz="7200" dirty="0" smtClean="0"/>
              <a:t> </a:t>
            </a:r>
            <a:r>
              <a:rPr lang="en-US" sz="7200" dirty="0" err="1" smtClean="0"/>
              <a:t>trước</a:t>
            </a:r>
            <a:r>
              <a:rPr lang="en-US" sz="7200" dirty="0" smtClean="0"/>
              <a:t> </a:t>
            </a:r>
            <a:r>
              <a:rPr lang="en-US" sz="7200" dirty="0" err="1" smtClean="0"/>
              <a:t>Chư</a:t>
            </a:r>
            <a:r>
              <a:rPr lang="en-US" sz="7200" dirty="0" smtClean="0"/>
              <a:t> </a:t>
            </a:r>
            <a:r>
              <a:rPr lang="en-US" sz="7200" dirty="0" err="1" smtClean="0"/>
              <a:t>Phật</a:t>
            </a:r>
            <a:endParaRPr lang="en-US" sz="7200" dirty="0"/>
          </a:p>
        </p:txBody>
      </p:sp>
    </p:spTree>
    <p:extLst>
      <p:ext uri="{BB962C8B-B14F-4D97-AF65-F5344CB8AC3E}">
        <p14:creationId xmlns:p14="http://schemas.microsoft.com/office/powerpoint/2010/main" val="180333487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8. </a:t>
            </a:r>
            <a:r>
              <a:rPr lang="en-US" dirty="0" err="1" smtClean="0"/>
              <a:t>Pháp</a:t>
            </a:r>
            <a:r>
              <a:rPr lang="en-US" dirty="0" smtClean="0"/>
              <a:t> </a:t>
            </a:r>
            <a:r>
              <a:rPr lang="en-US" dirty="0" err="1" smtClean="0"/>
              <a:t>sám</a:t>
            </a:r>
            <a:r>
              <a:rPr lang="en-US" dirty="0" smtClean="0"/>
              <a:t> </a:t>
            </a:r>
            <a:r>
              <a:rPr lang="en-US" dirty="0" err="1" smtClean="0"/>
              <a:t>hối</a:t>
            </a:r>
            <a:r>
              <a:rPr lang="en-US" dirty="0" smtClean="0"/>
              <a:t> </a:t>
            </a:r>
            <a:r>
              <a:rPr lang="en-US" dirty="0" err="1" smtClean="0"/>
              <a:t>phát</a:t>
            </a:r>
            <a:r>
              <a:rPr lang="en-US" dirty="0" smtClean="0"/>
              <a:t> </a:t>
            </a:r>
            <a:r>
              <a:rPr lang="en-US" dirty="0" err="1" smtClean="0"/>
              <a:t>nguyện</a:t>
            </a:r>
            <a:r>
              <a:rPr lang="en-US" dirty="0" smtClean="0"/>
              <a:t> </a:t>
            </a:r>
            <a:br>
              <a:rPr lang="en-US" dirty="0" smtClean="0"/>
            </a:br>
            <a:r>
              <a:rPr lang="en-US" dirty="0" smtClean="0"/>
              <a:t>- II. </a:t>
            </a:r>
            <a:r>
              <a:rPr lang="en-US" dirty="0" err="1" smtClean="0"/>
              <a:t>Pháp</a:t>
            </a:r>
            <a:r>
              <a:rPr lang="en-US" dirty="0" smtClean="0"/>
              <a:t> </a:t>
            </a:r>
            <a:r>
              <a:rPr lang="en-US" dirty="0" err="1" smtClean="0"/>
              <a:t>Khuyến</a:t>
            </a:r>
            <a:r>
              <a:rPr lang="en-US" dirty="0" smtClean="0"/>
              <a:t> </a:t>
            </a:r>
            <a:r>
              <a:rPr lang="en-US" dirty="0" err="1" smtClean="0"/>
              <a:t>Thỉnh</a:t>
            </a:r>
            <a:endParaRPr lang="en-US" dirty="0"/>
          </a:p>
        </p:txBody>
      </p:sp>
      <p:sp>
        <p:nvSpPr>
          <p:cNvPr id="3" name="Content Placeholder 2"/>
          <p:cNvSpPr>
            <a:spLocks noGrp="1"/>
          </p:cNvSpPr>
          <p:nvPr>
            <p:ph idx="1"/>
          </p:nvPr>
        </p:nvSpPr>
        <p:spPr>
          <a:xfrm>
            <a:off x="304800" y="1600200"/>
            <a:ext cx="8534400" cy="4525963"/>
          </a:xfrm>
        </p:spPr>
        <p:txBody>
          <a:bodyPr>
            <a:noAutofit/>
          </a:bodyPr>
          <a:lstStyle/>
          <a:p>
            <a:pPr marL="0" indent="0">
              <a:buNone/>
            </a:pPr>
            <a:r>
              <a:rPr lang="vi-VN" sz="2600" i="1" dirty="0" smtClean="0"/>
              <a:t>Quán tưởng quỳ trước tất cả Chư Phật khắp mười phương, khuyến thỉnh Chư Phật, có hai nghĩa:</a:t>
            </a:r>
          </a:p>
          <a:p>
            <a:pPr marL="0" indent="0">
              <a:buNone/>
            </a:pPr>
            <a:r>
              <a:rPr lang="vi-VN" sz="2600" i="1" dirty="0" smtClean="0"/>
              <a:t>-	Từ khi mới thành đạo đến lúc chuyển pháp luân gọi là thỉnh thuyết pháp.</a:t>
            </a:r>
          </a:p>
          <a:p>
            <a:pPr marL="0" indent="0">
              <a:buNone/>
            </a:pPr>
            <a:r>
              <a:rPr lang="vi-VN" sz="2600" i="1" dirty="0" smtClean="0"/>
              <a:t>-	Chư Phật khuyến thỉnh dưới đây đã diệt độ từ lâu. Mười phương Chư Phật dùng đạo nhãn thấy nghe chúng ta khuyến thỉnh, nguyện xin Chư Phật cửu trụ thế gian để chuyển pháp luân.</a:t>
            </a:r>
          </a:p>
        </p:txBody>
      </p:sp>
    </p:spTree>
    <p:extLst>
      <p:ext uri="{BB962C8B-B14F-4D97-AF65-F5344CB8AC3E}">
        <p14:creationId xmlns:p14="http://schemas.microsoft.com/office/powerpoint/2010/main" val="413457943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8. </a:t>
            </a:r>
            <a:r>
              <a:rPr lang="en-US" dirty="0" err="1" smtClean="0"/>
              <a:t>Pháp</a:t>
            </a:r>
            <a:r>
              <a:rPr lang="en-US" dirty="0" smtClean="0"/>
              <a:t> </a:t>
            </a:r>
            <a:r>
              <a:rPr lang="en-US" dirty="0" err="1" smtClean="0"/>
              <a:t>sám</a:t>
            </a:r>
            <a:r>
              <a:rPr lang="en-US" dirty="0" smtClean="0"/>
              <a:t> </a:t>
            </a:r>
            <a:r>
              <a:rPr lang="en-US" dirty="0" err="1" smtClean="0"/>
              <a:t>hối</a:t>
            </a:r>
            <a:r>
              <a:rPr lang="en-US" dirty="0" smtClean="0"/>
              <a:t> </a:t>
            </a:r>
            <a:r>
              <a:rPr lang="en-US" dirty="0" err="1" smtClean="0"/>
              <a:t>phát</a:t>
            </a:r>
            <a:r>
              <a:rPr lang="en-US" dirty="0" smtClean="0"/>
              <a:t> </a:t>
            </a:r>
            <a:r>
              <a:rPr lang="en-US" dirty="0" err="1" smtClean="0"/>
              <a:t>nguyện</a:t>
            </a:r>
            <a:r>
              <a:rPr lang="en-US" dirty="0" smtClean="0"/>
              <a:t> </a:t>
            </a:r>
            <a:br>
              <a:rPr lang="en-US" dirty="0" smtClean="0"/>
            </a:br>
            <a:r>
              <a:rPr lang="en-US" dirty="0" smtClean="0"/>
              <a:t>- II. </a:t>
            </a:r>
            <a:r>
              <a:rPr lang="en-US" dirty="0" err="1" smtClean="0"/>
              <a:t>Pháp</a:t>
            </a:r>
            <a:r>
              <a:rPr lang="en-US" dirty="0" smtClean="0"/>
              <a:t> </a:t>
            </a:r>
            <a:r>
              <a:rPr lang="en-US" dirty="0" err="1" smtClean="0"/>
              <a:t>Khuyến</a:t>
            </a:r>
            <a:r>
              <a:rPr lang="en-US" dirty="0" smtClean="0"/>
              <a:t> </a:t>
            </a:r>
            <a:r>
              <a:rPr lang="en-US" dirty="0" err="1" smtClean="0"/>
              <a:t>Thỉnh</a:t>
            </a:r>
            <a:endParaRPr lang="en-US" dirty="0"/>
          </a:p>
        </p:txBody>
      </p:sp>
      <p:sp>
        <p:nvSpPr>
          <p:cNvPr id="3" name="Content Placeholder 2"/>
          <p:cNvSpPr>
            <a:spLocks noGrp="1"/>
          </p:cNvSpPr>
          <p:nvPr>
            <p:ph idx="1"/>
          </p:nvPr>
        </p:nvSpPr>
        <p:spPr>
          <a:xfrm>
            <a:off x="304800" y="1447800"/>
            <a:ext cx="6629400" cy="4525963"/>
          </a:xfrm>
        </p:spPr>
        <p:txBody>
          <a:bodyPr>
            <a:noAutofit/>
          </a:bodyPr>
          <a:lstStyle/>
          <a:p>
            <a:pPr marL="0" indent="0">
              <a:buNone/>
            </a:pPr>
            <a:r>
              <a:rPr lang="vi-VN" sz="2600" b="1" dirty="0" smtClean="0"/>
              <a:t>Đệ tử chúng con chí tâm khuyến thỉnh:</a:t>
            </a:r>
          </a:p>
          <a:p>
            <a:pPr marL="0" indent="0">
              <a:buNone/>
            </a:pPr>
            <a:r>
              <a:rPr lang="vi-VN" sz="2600" b="1" i="1" dirty="0" smtClean="0"/>
              <a:t>Thế gian đăng trong khắp mười phương</a:t>
            </a:r>
          </a:p>
          <a:p>
            <a:pPr marL="0" indent="0">
              <a:buNone/>
            </a:pPr>
            <a:r>
              <a:rPr lang="vi-VN" sz="2600" b="1" i="1" dirty="0" smtClean="0"/>
              <a:t>Vừa mới thành tựu đạo Bồ-đề.</a:t>
            </a:r>
          </a:p>
          <a:p>
            <a:pPr marL="0" indent="0">
              <a:buNone/>
            </a:pPr>
            <a:r>
              <a:rPr lang="vi-VN" sz="2600" b="1" i="1" dirty="0" smtClean="0"/>
              <a:t>Con nay khuyến thỉnh khắp Chư Phật</a:t>
            </a:r>
          </a:p>
          <a:p>
            <a:pPr marL="0" indent="0">
              <a:buNone/>
            </a:pPr>
            <a:r>
              <a:rPr lang="vi-VN" sz="2600" b="1" i="1" dirty="0" smtClean="0"/>
              <a:t>Chuyển pháp luân tối thắng vi diệu </a:t>
            </a:r>
          </a:p>
          <a:p>
            <a:pPr marL="0" indent="0">
              <a:buNone/>
            </a:pPr>
            <a:r>
              <a:rPr lang="vi-VN" sz="2600" b="1" i="1" dirty="0" smtClean="0"/>
              <a:t>Chư Phật như muốn nhập Niết-bàn </a:t>
            </a:r>
          </a:p>
          <a:p>
            <a:pPr marL="0" indent="0">
              <a:buNone/>
            </a:pPr>
            <a:r>
              <a:rPr lang="vi-VN" sz="2600" b="1" i="1" dirty="0" smtClean="0"/>
              <a:t>Con nay chí thành xin khuyến thỉnh </a:t>
            </a:r>
          </a:p>
          <a:p>
            <a:pPr marL="0" indent="0">
              <a:buNone/>
            </a:pPr>
            <a:r>
              <a:rPr lang="vi-VN" sz="2600" b="1" i="1" dirty="0" smtClean="0"/>
              <a:t>Xin Phật trụ thế sát trần kiếp</a:t>
            </a:r>
          </a:p>
          <a:p>
            <a:pPr marL="0" indent="0">
              <a:buNone/>
            </a:pPr>
            <a:r>
              <a:rPr lang="vi-VN" sz="2600" b="1" i="1" dirty="0" smtClean="0"/>
              <a:t>Lợi lạc cho tất cả chúng sinh</a:t>
            </a:r>
            <a:r>
              <a:rPr lang="vi-VN" sz="2600" b="1" i="1" dirty="0" smtClean="0"/>
              <a:t>.</a:t>
            </a:r>
            <a:endParaRPr lang="vi-VN" sz="2600" b="1" i="1" dirty="0" smtClean="0"/>
          </a:p>
          <a:p>
            <a:pPr marL="0" indent="0">
              <a:buNone/>
            </a:pPr>
            <a:r>
              <a:rPr lang="vi-VN" sz="2600" b="1" dirty="0" smtClean="0"/>
              <a:t>Khuyến thỉnh xong quy mạng đảnh lễ Phật A-di-đà cùng tất cả Tam bảo.</a:t>
            </a:r>
          </a:p>
        </p:txBody>
      </p:sp>
      <p:sp>
        <p:nvSpPr>
          <p:cNvPr id="4" name="Content Placeholder 2"/>
          <p:cNvSpPr txBox="1">
            <a:spLocks/>
          </p:cNvSpPr>
          <p:nvPr/>
        </p:nvSpPr>
        <p:spPr>
          <a:xfrm>
            <a:off x="6858000" y="2057400"/>
            <a:ext cx="1905000" cy="2819400"/>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Quán tưởng quỳ trước tất cả Chư Phật khắp mười phương, khuyến thỉnh Chư Phật</a:t>
            </a:r>
            <a:endParaRPr lang="vi-VN" b="1" i="1" dirty="0" smtClean="0"/>
          </a:p>
        </p:txBody>
      </p:sp>
    </p:spTree>
    <p:extLst>
      <p:ext uri="{BB962C8B-B14F-4D97-AF65-F5344CB8AC3E}">
        <p14:creationId xmlns:p14="http://schemas.microsoft.com/office/powerpoint/2010/main" val="850183225"/>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8. </a:t>
            </a:r>
            <a:r>
              <a:rPr lang="en-US" dirty="0" err="1" smtClean="0"/>
              <a:t>Pháp</a:t>
            </a:r>
            <a:r>
              <a:rPr lang="en-US" dirty="0" smtClean="0"/>
              <a:t> </a:t>
            </a:r>
            <a:r>
              <a:rPr lang="en-US" dirty="0" err="1" smtClean="0"/>
              <a:t>sám</a:t>
            </a:r>
            <a:r>
              <a:rPr lang="en-US" dirty="0" smtClean="0"/>
              <a:t> </a:t>
            </a:r>
            <a:r>
              <a:rPr lang="en-US" dirty="0" err="1" smtClean="0"/>
              <a:t>hối</a:t>
            </a:r>
            <a:r>
              <a:rPr lang="en-US" dirty="0" smtClean="0"/>
              <a:t> </a:t>
            </a:r>
            <a:r>
              <a:rPr lang="en-US" dirty="0" err="1" smtClean="0"/>
              <a:t>phát</a:t>
            </a:r>
            <a:r>
              <a:rPr lang="en-US" dirty="0" smtClean="0"/>
              <a:t> </a:t>
            </a:r>
            <a:r>
              <a:rPr lang="en-US" dirty="0" err="1" smtClean="0"/>
              <a:t>nguyện</a:t>
            </a:r>
            <a:r>
              <a:rPr lang="en-US" dirty="0" smtClean="0"/>
              <a:t> </a:t>
            </a:r>
            <a:br>
              <a:rPr lang="en-US" dirty="0" smtClean="0"/>
            </a:br>
            <a:r>
              <a:rPr lang="en-US" dirty="0" smtClean="0"/>
              <a:t>- III. </a:t>
            </a:r>
            <a:r>
              <a:rPr lang="en-US" dirty="0" err="1" smtClean="0"/>
              <a:t>Pháp</a:t>
            </a:r>
            <a:r>
              <a:rPr lang="en-US" dirty="0" smtClean="0"/>
              <a:t> </a:t>
            </a:r>
            <a:r>
              <a:rPr lang="en-US" dirty="0" err="1" smtClean="0"/>
              <a:t>tùy</a:t>
            </a:r>
            <a:r>
              <a:rPr lang="en-US" dirty="0" smtClean="0"/>
              <a:t> </a:t>
            </a:r>
            <a:r>
              <a:rPr lang="en-US" dirty="0" err="1" smtClean="0"/>
              <a:t>hỷ</a:t>
            </a:r>
            <a:endParaRPr lang="en-US" dirty="0"/>
          </a:p>
        </p:txBody>
      </p:sp>
      <p:sp>
        <p:nvSpPr>
          <p:cNvPr id="3" name="Content Placeholder 2"/>
          <p:cNvSpPr>
            <a:spLocks noGrp="1"/>
          </p:cNvSpPr>
          <p:nvPr>
            <p:ph idx="1"/>
          </p:nvPr>
        </p:nvSpPr>
        <p:spPr>
          <a:xfrm>
            <a:off x="304800" y="1447800"/>
            <a:ext cx="6629400" cy="4525963"/>
          </a:xfrm>
        </p:spPr>
        <p:txBody>
          <a:bodyPr>
            <a:noAutofit/>
          </a:bodyPr>
          <a:lstStyle/>
          <a:p>
            <a:pPr marL="0" indent="0">
              <a:buNone/>
            </a:pPr>
            <a:r>
              <a:rPr lang="vi-VN" sz="2600" b="1" dirty="0" smtClean="0"/>
              <a:t>Dù một mảy may phước thiện của phàm Thánh khắp mười phương con đều tùy hỷ. Thiện căn phước đức hay khiến chúng sinh phát tâm tùy niệm, con nay tùy hỷ theo họ.</a:t>
            </a:r>
          </a:p>
          <a:p>
            <a:pPr marL="0" indent="0">
              <a:buNone/>
            </a:pPr>
            <a:r>
              <a:rPr lang="vi-VN" sz="2600" b="1" dirty="0" smtClean="0"/>
              <a:t>Đệ tử chúng con chí tâm tùy hỷ:</a:t>
            </a:r>
          </a:p>
          <a:p>
            <a:pPr marL="0" indent="0">
              <a:buNone/>
            </a:pPr>
            <a:r>
              <a:rPr lang="vi-VN" sz="2600" b="1" i="1" dirty="0" smtClean="0"/>
              <a:t>Tất cả chúng sinh khắp mười phương </a:t>
            </a:r>
          </a:p>
          <a:p>
            <a:pPr marL="0" indent="0">
              <a:buNone/>
            </a:pPr>
            <a:r>
              <a:rPr lang="vi-VN" sz="2600" b="1" i="1" dirty="0" smtClean="0"/>
              <a:t>Nhị thừa hữu học cùng vô học</a:t>
            </a:r>
          </a:p>
          <a:p>
            <a:pPr marL="0" indent="0">
              <a:buNone/>
            </a:pPr>
            <a:r>
              <a:rPr lang="vi-VN" sz="2600" b="1" i="1" dirty="0" smtClean="0"/>
              <a:t>Tất cả Như Lai và Bồ-tát</a:t>
            </a:r>
          </a:p>
          <a:p>
            <a:pPr marL="0" indent="0">
              <a:buNone/>
            </a:pPr>
            <a:r>
              <a:rPr lang="vi-VN" sz="2600" b="1" i="1" dirty="0" smtClean="0"/>
              <a:t>Bao nhiêu công đức đều tùy hỷ.</a:t>
            </a:r>
          </a:p>
          <a:p>
            <a:pPr marL="0" indent="0">
              <a:buNone/>
            </a:pPr>
            <a:r>
              <a:rPr lang="vi-VN" sz="2600" b="1" dirty="0" smtClean="0"/>
              <a:t>Tùy hỷ xong quy mạng đảnh lễ Phật A-di-đà cùng tất cả Tam bảo.</a:t>
            </a:r>
          </a:p>
        </p:txBody>
      </p:sp>
      <p:sp>
        <p:nvSpPr>
          <p:cNvPr id="4" name="Content Placeholder 2"/>
          <p:cNvSpPr txBox="1">
            <a:spLocks/>
          </p:cNvSpPr>
          <p:nvPr/>
        </p:nvSpPr>
        <p:spPr>
          <a:xfrm>
            <a:off x="6858000" y="2057400"/>
            <a:ext cx="1905000" cy="1676400"/>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Quán tưởng quỳ trước tất cả Chư Phật khắp mười phương</a:t>
            </a:r>
            <a:endParaRPr lang="vi-VN" b="1" i="1" dirty="0" smtClean="0"/>
          </a:p>
        </p:txBody>
      </p:sp>
    </p:spTree>
    <p:extLst>
      <p:ext uri="{BB962C8B-B14F-4D97-AF65-F5344CB8AC3E}">
        <p14:creationId xmlns:p14="http://schemas.microsoft.com/office/powerpoint/2010/main" val="3687141742"/>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8. </a:t>
            </a:r>
            <a:r>
              <a:rPr lang="en-US" dirty="0" err="1" smtClean="0"/>
              <a:t>Pháp</a:t>
            </a:r>
            <a:r>
              <a:rPr lang="en-US" dirty="0" smtClean="0"/>
              <a:t> </a:t>
            </a:r>
            <a:r>
              <a:rPr lang="en-US" dirty="0" err="1" smtClean="0"/>
              <a:t>sám</a:t>
            </a:r>
            <a:r>
              <a:rPr lang="en-US" dirty="0" smtClean="0"/>
              <a:t> </a:t>
            </a:r>
            <a:r>
              <a:rPr lang="en-US" dirty="0" err="1" smtClean="0"/>
              <a:t>hối</a:t>
            </a:r>
            <a:r>
              <a:rPr lang="en-US" dirty="0" smtClean="0"/>
              <a:t> </a:t>
            </a:r>
            <a:r>
              <a:rPr lang="en-US" dirty="0" err="1" smtClean="0"/>
              <a:t>phát</a:t>
            </a:r>
            <a:r>
              <a:rPr lang="en-US" dirty="0" smtClean="0"/>
              <a:t> </a:t>
            </a:r>
            <a:r>
              <a:rPr lang="en-US" dirty="0" err="1" smtClean="0"/>
              <a:t>nguyện</a:t>
            </a:r>
            <a:r>
              <a:rPr lang="en-US" dirty="0" smtClean="0"/>
              <a:t> </a:t>
            </a:r>
            <a:br>
              <a:rPr lang="en-US" dirty="0" smtClean="0"/>
            </a:br>
            <a:r>
              <a:rPr lang="en-US" dirty="0" smtClean="0"/>
              <a:t>- IV. </a:t>
            </a:r>
            <a:r>
              <a:rPr lang="en-US" dirty="0" err="1"/>
              <a:t>Pháp</a:t>
            </a:r>
            <a:r>
              <a:rPr lang="en-US" dirty="0"/>
              <a:t> </a:t>
            </a:r>
            <a:r>
              <a:rPr lang="en-US" dirty="0" err="1"/>
              <a:t>Hồi</a:t>
            </a:r>
            <a:r>
              <a:rPr lang="en-US" dirty="0"/>
              <a:t> </a:t>
            </a:r>
            <a:r>
              <a:rPr lang="en-US" dirty="0" err="1"/>
              <a:t>hướng</a:t>
            </a:r>
            <a:endParaRPr lang="en-US" dirty="0"/>
          </a:p>
        </p:txBody>
      </p:sp>
      <p:sp>
        <p:nvSpPr>
          <p:cNvPr id="3" name="Content Placeholder 2"/>
          <p:cNvSpPr>
            <a:spLocks noGrp="1"/>
          </p:cNvSpPr>
          <p:nvPr>
            <p:ph idx="1"/>
          </p:nvPr>
        </p:nvSpPr>
        <p:spPr>
          <a:xfrm>
            <a:off x="304800" y="1447800"/>
            <a:ext cx="6629400" cy="4525963"/>
          </a:xfrm>
        </p:spPr>
        <p:txBody>
          <a:bodyPr>
            <a:noAutofit/>
          </a:bodyPr>
          <a:lstStyle/>
          <a:p>
            <a:pPr marL="0" indent="0">
              <a:buNone/>
            </a:pPr>
            <a:r>
              <a:rPr lang="vi-VN" sz="2600" b="1" dirty="0" smtClean="0"/>
              <a:t>Dù mảy may phước thiện từ vô thỉ đến nay đã Hồi hướng trong ba cõi. Hôm nay tỏ ngộ nguyện xin Hồi hướng thệ cầu đạo Bồ-đề.</a:t>
            </a:r>
          </a:p>
          <a:p>
            <a:pPr marL="0" indent="0">
              <a:buNone/>
            </a:pPr>
            <a:r>
              <a:rPr lang="vi-VN" sz="2600" b="1" dirty="0" smtClean="0"/>
              <a:t>Đệ tử chúng con chí tâm Hồi hướng:</a:t>
            </a:r>
          </a:p>
          <a:p>
            <a:pPr marL="0" indent="0">
              <a:buNone/>
            </a:pPr>
            <a:r>
              <a:rPr lang="vi-VN" sz="2600" b="1" i="1" dirty="0" smtClean="0"/>
              <a:t>Phước thiện cúng dường, lạy khen Phật</a:t>
            </a:r>
          </a:p>
          <a:p>
            <a:pPr marL="0" indent="0">
              <a:buNone/>
            </a:pPr>
            <a:r>
              <a:rPr lang="vi-VN" sz="2600" b="1" i="1" dirty="0" smtClean="0"/>
              <a:t>Cầu xin Phật trụ thế chuyển pháp luân.</a:t>
            </a:r>
          </a:p>
          <a:p>
            <a:pPr marL="0" indent="0">
              <a:buNone/>
            </a:pPr>
            <a:r>
              <a:rPr lang="vi-VN" sz="2600" b="1" i="1" dirty="0" smtClean="0"/>
              <a:t>Thiện căn sám hối tùy hỷ ấy</a:t>
            </a:r>
          </a:p>
          <a:p>
            <a:pPr marL="0" indent="0">
              <a:buNone/>
            </a:pPr>
            <a:r>
              <a:rPr lang="vi-VN" sz="2600" b="1" i="1" dirty="0" smtClean="0"/>
              <a:t>Hồi hướng chúng sinh cùng Phật đạo</a:t>
            </a:r>
          </a:p>
          <a:p>
            <a:pPr marL="0" indent="0">
              <a:buNone/>
            </a:pPr>
            <a:r>
              <a:rPr lang="vi-VN" sz="2600" b="1" dirty="0" smtClean="0"/>
              <a:t>Hồi hướng xong quy mạng đảnh lễ Phật A-di-đà cùng tất cả Tam bảo.</a:t>
            </a:r>
          </a:p>
        </p:txBody>
      </p:sp>
      <p:sp>
        <p:nvSpPr>
          <p:cNvPr id="4" name="Content Placeholder 2"/>
          <p:cNvSpPr txBox="1">
            <a:spLocks/>
          </p:cNvSpPr>
          <p:nvPr/>
        </p:nvSpPr>
        <p:spPr>
          <a:xfrm>
            <a:off x="6858000" y="2057400"/>
            <a:ext cx="1905000" cy="1676400"/>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vi-VN" i="1" dirty="0" smtClean="0"/>
              <a:t>Quán tưởng quỳ trước tất cả Chư Phật khắp mười phương</a:t>
            </a:r>
            <a:endParaRPr lang="vi-VN" b="1" i="1" dirty="0" smtClean="0"/>
          </a:p>
        </p:txBody>
      </p:sp>
    </p:spTree>
    <p:extLst>
      <p:ext uri="{BB962C8B-B14F-4D97-AF65-F5344CB8AC3E}">
        <p14:creationId xmlns:p14="http://schemas.microsoft.com/office/powerpoint/2010/main" val="3658669964"/>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8. </a:t>
            </a:r>
            <a:r>
              <a:rPr lang="en-US" dirty="0" err="1" smtClean="0"/>
              <a:t>Pháp</a:t>
            </a:r>
            <a:r>
              <a:rPr lang="en-US" dirty="0" smtClean="0"/>
              <a:t> </a:t>
            </a:r>
            <a:r>
              <a:rPr lang="en-US" dirty="0" err="1" smtClean="0"/>
              <a:t>sám</a:t>
            </a:r>
            <a:r>
              <a:rPr lang="en-US" dirty="0" smtClean="0"/>
              <a:t> </a:t>
            </a:r>
            <a:r>
              <a:rPr lang="en-US" dirty="0" err="1" smtClean="0"/>
              <a:t>hối</a:t>
            </a:r>
            <a:r>
              <a:rPr lang="en-US" dirty="0" smtClean="0"/>
              <a:t> </a:t>
            </a:r>
            <a:r>
              <a:rPr lang="en-US" dirty="0" err="1" smtClean="0"/>
              <a:t>phát</a:t>
            </a:r>
            <a:r>
              <a:rPr lang="en-US" dirty="0" smtClean="0"/>
              <a:t> </a:t>
            </a:r>
            <a:r>
              <a:rPr lang="en-US" dirty="0" err="1" smtClean="0"/>
              <a:t>nguyện</a:t>
            </a:r>
            <a:r>
              <a:rPr lang="en-US" dirty="0" smtClean="0"/>
              <a:t> </a:t>
            </a:r>
            <a:br>
              <a:rPr lang="en-US" dirty="0" smtClean="0"/>
            </a:br>
            <a:r>
              <a:rPr lang="en-US" dirty="0" smtClean="0"/>
              <a:t>- V. </a:t>
            </a:r>
            <a:r>
              <a:rPr lang="en-US" dirty="0" err="1"/>
              <a:t>Pháp</a:t>
            </a:r>
            <a:r>
              <a:rPr lang="en-US" dirty="0"/>
              <a:t> </a:t>
            </a:r>
            <a:r>
              <a:rPr lang="en-US" dirty="0" err="1"/>
              <a:t>phát</a:t>
            </a:r>
            <a:r>
              <a:rPr lang="en-US" dirty="0"/>
              <a:t> </a:t>
            </a:r>
            <a:r>
              <a:rPr lang="en-US" dirty="0" err="1"/>
              <a:t>nguyện</a:t>
            </a:r>
            <a:endParaRPr lang="en-US" dirty="0"/>
          </a:p>
        </p:txBody>
      </p:sp>
      <p:sp>
        <p:nvSpPr>
          <p:cNvPr id="3" name="Content Placeholder 2"/>
          <p:cNvSpPr>
            <a:spLocks noGrp="1"/>
          </p:cNvSpPr>
          <p:nvPr>
            <p:ph idx="1"/>
          </p:nvPr>
        </p:nvSpPr>
        <p:spPr>
          <a:xfrm>
            <a:off x="304800" y="1447800"/>
            <a:ext cx="8458200" cy="4525963"/>
          </a:xfrm>
        </p:spPr>
        <p:txBody>
          <a:bodyPr>
            <a:noAutofit/>
          </a:bodyPr>
          <a:lstStyle/>
          <a:p>
            <a:pPr marL="0" indent="0">
              <a:buNone/>
            </a:pPr>
            <a:r>
              <a:rPr lang="vi-VN" sz="2600" i="1" dirty="0" smtClean="0"/>
              <a:t>Cốt yếu phải diệt trừ tội chướng, phát bốn hoằng thệ nguyện, tùy thuận Bồ-đề cầu sinh Tịnh độ. Lúc xướng quán tưởng đối trước Phật A di-đà cùng Chư Phật Bồ-tát, cầu Phật chứng minh.</a:t>
            </a:r>
          </a:p>
        </p:txBody>
      </p:sp>
    </p:spTree>
    <p:extLst>
      <p:ext uri="{BB962C8B-B14F-4D97-AF65-F5344CB8AC3E}">
        <p14:creationId xmlns:p14="http://schemas.microsoft.com/office/powerpoint/2010/main" val="24748182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a:t>
            </a:r>
            <a:r>
              <a:rPr lang="vi-VN" dirty="0" smtClean="0">
                <a:latin typeface="Calibri" panose="020F0502020204030204" pitchFamily="34" charset="0"/>
                <a:cs typeface="Calibri" panose="020F0502020204030204" pitchFamily="34" charset="0"/>
              </a:rPr>
              <a:t>Đốt hương tung hoa cúng dường</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lstStyle/>
          <a:p>
            <a:pPr marL="0" indent="0">
              <a:buNone/>
            </a:pPr>
            <a:r>
              <a:rPr lang="en-US" i="1" dirty="0" err="1" smtClean="0"/>
              <a:t>Tịnh</a:t>
            </a:r>
            <a:r>
              <a:rPr lang="en-US" i="1" dirty="0" smtClean="0"/>
              <a:t> Tam </a:t>
            </a:r>
            <a:r>
              <a:rPr lang="en-US" i="1" dirty="0" err="1" smtClean="0"/>
              <a:t>Nghiệp</a:t>
            </a:r>
            <a:endParaRPr lang="en-US" i="1" dirty="0" smtClean="0"/>
          </a:p>
          <a:p>
            <a:pPr marL="0" indent="0">
              <a:buNone/>
            </a:pPr>
            <a:r>
              <a:rPr lang="en-US" i="1" dirty="0" err="1" smtClean="0"/>
              <a:t>Khấn</a:t>
            </a:r>
            <a:r>
              <a:rPr lang="en-US" i="1" dirty="0" smtClean="0"/>
              <a:t> </a:t>
            </a:r>
            <a:r>
              <a:rPr lang="en-US" i="1" dirty="0" err="1" smtClean="0"/>
              <a:t>nguyện</a:t>
            </a:r>
            <a:r>
              <a:rPr lang="en-US" i="1" dirty="0" smtClean="0"/>
              <a:t>:</a:t>
            </a:r>
          </a:p>
          <a:p>
            <a:pPr marL="457200" lvl="1" indent="0">
              <a:buNone/>
            </a:pPr>
            <a:r>
              <a:rPr lang="vi-VN" b="1" dirty="0"/>
              <a:t>Con n</a:t>
            </a:r>
            <a:r>
              <a:rPr lang="en-US" b="1" dirty="0">
                <a:latin typeface="Arial" panose="020B0604020202020204" pitchFamily="34" charset="0"/>
                <a:cs typeface="Arial" panose="020B0604020202020204" pitchFamily="34" charset="0"/>
              </a:rPr>
              <a:t>a</a:t>
            </a:r>
            <a:r>
              <a:rPr lang="vi-VN" b="1" dirty="0"/>
              <a:t>y</a:t>
            </a:r>
            <a:r>
              <a:rPr lang="vi-VN" b="1" dirty="0" smtClean="0"/>
              <a:t> </a:t>
            </a:r>
            <a:r>
              <a:rPr lang="vi-VN" b="1" dirty="0"/>
              <a:t>vì tất cả chúng sinh </a:t>
            </a:r>
            <a:r>
              <a:rPr lang="vi-VN" b="1" dirty="0" smtClean="0"/>
              <a:t>phát </a:t>
            </a:r>
            <a:r>
              <a:rPr lang="vi-VN" b="1" dirty="0"/>
              <a:t>tâm Bồ-đề, nguyện sinh về Tịnh độ, nên lạy khắp Tam bảo, rộng tu pháp cúng dường, Tam bảo thọ cúng ắt nghĩ đến con, chứng minh sở nguyện của con.</a:t>
            </a:r>
            <a:endParaRPr lang="en-US" b="1" dirty="0"/>
          </a:p>
        </p:txBody>
      </p:sp>
    </p:spTree>
    <p:extLst>
      <p:ext uri="{BB962C8B-B14F-4D97-AF65-F5344CB8AC3E}">
        <p14:creationId xmlns:p14="http://schemas.microsoft.com/office/powerpoint/2010/main" val="230917168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8. </a:t>
            </a:r>
            <a:r>
              <a:rPr lang="en-US" dirty="0" err="1" smtClean="0"/>
              <a:t>Pháp</a:t>
            </a:r>
            <a:r>
              <a:rPr lang="en-US" dirty="0" smtClean="0"/>
              <a:t> </a:t>
            </a:r>
            <a:r>
              <a:rPr lang="en-US" dirty="0" err="1" smtClean="0"/>
              <a:t>sám</a:t>
            </a:r>
            <a:r>
              <a:rPr lang="en-US" dirty="0" smtClean="0"/>
              <a:t> </a:t>
            </a:r>
            <a:r>
              <a:rPr lang="en-US" dirty="0" err="1" smtClean="0"/>
              <a:t>hối</a:t>
            </a:r>
            <a:r>
              <a:rPr lang="en-US" dirty="0" smtClean="0"/>
              <a:t> </a:t>
            </a:r>
            <a:r>
              <a:rPr lang="en-US" dirty="0" err="1" smtClean="0"/>
              <a:t>phát</a:t>
            </a:r>
            <a:r>
              <a:rPr lang="en-US" dirty="0" smtClean="0"/>
              <a:t> </a:t>
            </a:r>
            <a:r>
              <a:rPr lang="en-US" dirty="0" err="1" smtClean="0"/>
              <a:t>nguyện</a:t>
            </a:r>
            <a:r>
              <a:rPr lang="en-US" dirty="0" smtClean="0"/>
              <a:t> </a:t>
            </a:r>
            <a:br>
              <a:rPr lang="en-US" dirty="0" smtClean="0"/>
            </a:br>
            <a:r>
              <a:rPr lang="en-US" dirty="0" smtClean="0"/>
              <a:t>- V. </a:t>
            </a:r>
            <a:r>
              <a:rPr lang="en-US" dirty="0" err="1" smtClean="0"/>
              <a:t>Pháp</a:t>
            </a:r>
            <a:r>
              <a:rPr lang="en-US" dirty="0" smtClean="0"/>
              <a:t> </a:t>
            </a:r>
            <a:r>
              <a:rPr lang="en-US" dirty="0" err="1" smtClean="0"/>
              <a:t>phát</a:t>
            </a:r>
            <a:r>
              <a:rPr lang="en-US" dirty="0" smtClean="0"/>
              <a:t> </a:t>
            </a:r>
            <a:r>
              <a:rPr lang="en-US" dirty="0" err="1" smtClean="0"/>
              <a:t>nguyện</a:t>
            </a:r>
            <a:endParaRPr lang="en-US" dirty="0"/>
          </a:p>
        </p:txBody>
      </p:sp>
      <p:sp>
        <p:nvSpPr>
          <p:cNvPr id="3" name="Content Placeholder 2"/>
          <p:cNvSpPr>
            <a:spLocks noGrp="1"/>
          </p:cNvSpPr>
          <p:nvPr>
            <p:ph idx="1"/>
          </p:nvPr>
        </p:nvSpPr>
        <p:spPr>
          <a:xfrm>
            <a:off x="304800" y="1447800"/>
            <a:ext cx="8458200" cy="4525963"/>
          </a:xfrm>
        </p:spPr>
        <p:txBody>
          <a:bodyPr>
            <a:noAutofit/>
          </a:bodyPr>
          <a:lstStyle/>
          <a:p>
            <a:pPr marL="0" indent="0">
              <a:buNone/>
            </a:pPr>
            <a:r>
              <a:rPr lang="vi-VN" sz="2800" b="1" dirty="0" smtClean="0"/>
              <a:t>Đệ tử chúng con chí tâm phát nguyện</a:t>
            </a:r>
          </a:p>
          <a:p>
            <a:pPr marL="0" indent="0">
              <a:buNone/>
            </a:pPr>
            <a:r>
              <a:rPr lang="vi-VN" sz="2800" b="1" i="1" dirty="0" smtClean="0"/>
              <a:t>Nguyện cùng hành giả tu Tịnh hạnh,</a:t>
            </a:r>
          </a:p>
          <a:p>
            <a:pPr marL="0" indent="0">
              <a:buNone/>
            </a:pPr>
            <a:r>
              <a:rPr lang="vi-VN" sz="2800" b="1" i="1" dirty="0" smtClean="0"/>
              <a:t>Nguyện đem tất cả các việc thiện của tam nghiệp</a:t>
            </a:r>
          </a:p>
          <a:p>
            <a:pPr marL="0" indent="0">
              <a:buNone/>
            </a:pPr>
            <a:r>
              <a:rPr lang="vi-VN" sz="2800" b="1" i="1" dirty="0" smtClean="0"/>
              <a:t>Nguyện trang nghiêm Tịnh độ, cầu phước trí hiện tiền, nguyện được Phật A-di-đà, cùng Quán Âm Thế Chí từ bi nhiếp thọ, hiện thân trước con, phóng ánh hào quang, chiếu đến thân con khiến cho chúng con, các căn vắng lặng, ba chướng tiêu trừ, thân tâm thư thái, thích tu Tịnh độ. </a:t>
            </a:r>
          </a:p>
        </p:txBody>
      </p:sp>
    </p:spTree>
    <p:extLst>
      <p:ext uri="{BB962C8B-B14F-4D97-AF65-F5344CB8AC3E}">
        <p14:creationId xmlns:p14="http://schemas.microsoft.com/office/powerpoint/2010/main" val="1845372816"/>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8. </a:t>
            </a:r>
            <a:r>
              <a:rPr lang="en-US" dirty="0" err="1" smtClean="0"/>
              <a:t>Pháp</a:t>
            </a:r>
            <a:r>
              <a:rPr lang="en-US" dirty="0" smtClean="0"/>
              <a:t> </a:t>
            </a:r>
            <a:r>
              <a:rPr lang="en-US" dirty="0" err="1" smtClean="0"/>
              <a:t>sám</a:t>
            </a:r>
            <a:r>
              <a:rPr lang="en-US" dirty="0" smtClean="0"/>
              <a:t> </a:t>
            </a:r>
            <a:r>
              <a:rPr lang="en-US" dirty="0" err="1" smtClean="0"/>
              <a:t>hối</a:t>
            </a:r>
            <a:r>
              <a:rPr lang="en-US" dirty="0" smtClean="0"/>
              <a:t> </a:t>
            </a:r>
            <a:r>
              <a:rPr lang="en-US" dirty="0" err="1" smtClean="0"/>
              <a:t>phát</a:t>
            </a:r>
            <a:r>
              <a:rPr lang="en-US" dirty="0" smtClean="0"/>
              <a:t> </a:t>
            </a:r>
            <a:r>
              <a:rPr lang="en-US" dirty="0" err="1" smtClean="0"/>
              <a:t>nguyện</a:t>
            </a:r>
            <a:r>
              <a:rPr lang="en-US" dirty="0" smtClean="0"/>
              <a:t> </a:t>
            </a:r>
            <a:br>
              <a:rPr lang="en-US" dirty="0" smtClean="0"/>
            </a:br>
            <a:r>
              <a:rPr lang="en-US" dirty="0" smtClean="0"/>
              <a:t>- V. </a:t>
            </a:r>
            <a:r>
              <a:rPr lang="en-US" dirty="0" err="1" smtClean="0"/>
              <a:t>Pháp</a:t>
            </a:r>
            <a:r>
              <a:rPr lang="en-US" dirty="0" smtClean="0"/>
              <a:t> </a:t>
            </a:r>
            <a:r>
              <a:rPr lang="en-US" dirty="0" err="1" smtClean="0"/>
              <a:t>phát</a:t>
            </a:r>
            <a:r>
              <a:rPr lang="en-US" dirty="0" smtClean="0"/>
              <a:t> </a:t>
            </a:r>
            <a:r>
              <a:rPr lang="en-US" dirty="0" err="1" smtClean="0"/>
              <a:t>nguyện</a:t>
            </a:r>
            <a:endParaRPr lang="en-US" dirty="0"/>
          </a:p>
        </p:txBody>
      </p:sp>
      <p:sp>
        <p:nvSpPr>
          <p:cNvPr id="3" name="Content Placeholder 2"/>
          <p:cNvSpPr>
            <a:spLocks noGrp="1"/>
          </p:cNvSpPr>
          <p:nvPr>
            <p:ph idx="1"/>
          </p:nvPr>
        </p:nvSpPr>
        <p:spPr>
          <a:xfrm>
            <a:off x="304800" y="1447800"/>
            <a:ext cx="8458200" cy="4525963"/>
          </a:xfrm>
        </p:spPr>
        <p:txBody>
          <a:bodyPr>
            <a:noAutofit/>
          </a:bodyPr>
          <a:lstStyle/>
          <a:p>
            <a:pPr marL="0" indent="0">
              <a:buNone/>
            </a:pPr>
            <a:r>
              <a:rPr lang="vi-VN" sz="2800" b="1" i="1" dirty="0" smtClean="0"/>
              <a:t>Niệm niệm chẳng mất, thiện căn Tịnh độ cho đến khi ngủ, thường thấy vô số, các món trang nghiêm trong cõi Cực lạc, khiến cho tâm con vui mừng tinh tấn; đến lúc mạng chung, biết được sắp đến, tận trừ chướng ngại, tuệ, niệm sáng thêm, thân không bệnh khổ, tâm không đảo điên gặp Phật Di-đà cùng chư quyến thuộc sinh tâm vui ưa. Chỉ trong sát-na liền được vãng sinh về cõi Cực lạc.</a:t>
            </a:r>
          </a:p>
        </p:txBody>
      </p:sp>
    </p:spTree>
    <p:extLst>
      <p:ext uri="{BB962C8B-B14F-4D97-AF65-F5344CB8AC3E}">
        <p14:creationId xmlns:p14="http://schemas.microsoft.com/office/powerpoint/2010/main" val="142532774"/>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8. </a:t>
            </a:r>
            <a:r>
              <a:rPr lang="en-US" dirty="0" err="1" smtClean="0"/>
              <a:t>Pháp</a:t>
            </a:r>
            <a:r>
              <a:rPr lang="en-US" dirty="0" smtClean="0"/>
              <a:t> </a:t>
            </a:r>
            <a:r>
              <a:rPr lang="en-US" dirty="0" err="1" smtClean="0"/>
              <a:t>sám</a:t>
            </a:r>
            <a:r>
              <a:rPr lang="en-US" dirty="0" smtClean="0"/>
              <a:t> </a:t>
            </a:r>
            <a:r>
              <a:rPr lang="en-US" dirty="0" err="1" smtClean="0"/>
              <a:t>hối</a:t>
            </a:r>
            <a:r>
              <a:rPr lang="en-US" dirty="0" smtClean="0"/>
              <a:t> </a:t>
            </a:r>
            <a:r>
              <a:rPr lang="en-US" dirty="0" err="1" smtClean="0"/>
              <a:t>phát</a:t>
            </a:r>
            <a:r>
              <a:rPr lang="en-US" dirty="0" smtClean="0"/>
              <a:t> </a:t>
            </a:r>
            <a:r>
              <a:rPr lang="en-US" dirty="0" err="1" smtClean="0"/>
              <a:t>nguyện</a:t>
            </a:r>
            <a:r>
              <a:rPr lang="en-US" dirty="0" smtClean="0"/>
              <a:t> </a:t>
            </a:r>
            <a:br>
              <a:rPr lang="en-US" dirty="0" smtClean="0"/>
            </a:br>
            <a:r>
              <a:rPr lang="en-US" dirty="0" smtClean="0"/>
              <a:t>- V. </a:t>
            </a:r>
            <a:r>
              <a:rPr lang="en-US" dirty="0" err="1" smtClean="0"/>
              <a:t>Pháp</a:t>
            </a:r>
            <a:r>
              <a:rPr lang="en-US" dirty="0" smtClean="0"/>
              <a:t> </a:t>
            </a:r>
            <a:r>
              <a:rPr lang="en-US" dirty="0" err="1" smtClean="0"/>
              <a:t>phát</a:t>
            </a:r>
            <a:r>
              <a:rPr lang="en-US" dirty="0" smtClean="0"/>
              <a:t> </a:t>
            </a:r>
            <a:r>
              <a:rPr lang="en-US" dirty="0" err="1" smtClean="0"/>
              <a:t>nguyện</a:t>
            </a:r>
            <a:endParaRPr lang="en-US" dirty="0"/>
          </a:p>
        </p:txBody>
      </p:sp>
      <p:sp>
        <p:nvSpPr>
          <p:cNvPr id="3" name="Content Placeholder 2"/>
          <p:cNvSpPr>
            <a:spLocks noGrp="1"/>
          </p:cNvSpPr>
          <p:nvPr>
            <p:ph idx="1"/>
          </p:nvPr>
        </p:nvSpPr>
        <p:spPr>
          <a:xfrm>
            <a:off x="304800" y="1447800"/>
            <a:ext cx="8458200" cy="4525963"/>
          </a:xfrm>
        </p:spPr>
        <p:txBody>
          <a:bodyPr>
            <a:noAutofit/>
          </a:bodyPr>
          <a:lstStyle/>
          <a:p>
            <a:pPr marL="0" indent="0">
              <a:buNone/>
            </a:pPr>
            <a:r>
              <a:rPr lang="vi-VN" sz="2800" b="1" i="1" dirty="0" smtClean="0"/>
              <a:t>Đến rồi liền được sinh trong hoa sen, được Phật thọ ký. Đã thọ ký rồi hóa thân tự tại ở trong vi trần cõi nước Chư Phật, tùy thuận chúng sinh lợi ích cho họ khiến cho chúng sinh trần số cõi Phật phát tâm Bồ-đề, tức thời lìa khổ, cùng được vãng sinh về cõi Cực lạc của Phật Di-đà; niệm niệm hiện tiền hạnh nguyện như thế, tận đời vị lai liên tục chẳng dứt, thân nghiệp khẩu nghiệp cùng với ý nghiệp thường làm Phật sự. Phát nguyện xong quy mạng đảnh lễ Phật A-di-đà cùng tất cả Tam bảo.</a:t>
            </a:r>
          </a:p>
        </p:txBody>
      </p:sp>
    </p:spTree>
    <p:extLst>
      <p:ext uri="{BB962C8B-B14F-4D97-AF65-F5344CB8AC3E}">
        <p14:creationId xmlns:p14="http://schemas.microsoft.com/office/powerpoint/2010/main" val="2540078769"/>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90800"/>
            <a:ext cx="8229600" cy="3535363"/>
          </a:xfrm>
        </p:spPr>
        <p:txBody>
          <a:bodyPr>
            <a:normAutofit lnSpcReduction="10000"/>
          </a:bodyPr>
          <a:lstStyle/>
          <a:p>
            <a:pPr marL="0" indent="0" algn="ctr">
              <a:buNone/>
            </a:pPr>
            <a:r>
              <a:rPr lang="en-US" sz="7200" i="1" dirty="0" err="1"/>
              <a:t>Kính</a:t>
            </a:r>
            <a:r>
              <a:rPr lang="en-US" sz="7200" i="1" dirty="0"/>
              <a:t> </a:t>
            </a:r>
            <a:r>
              <a:rPr lang="en-US" sz="7200" i="1" dirty="0" err="1"/>
              <a:t>thỉnh</a:t>
            </a:r>
            <a:r>
              <a:rPr lang="en-US" sz="7200" i="1" dirty="0"/>
              <a:t> </a:t>
            </a:r>
            <a:r>
              <a:rPr lang="en-US" sz="7200" i="1" dirty="0" err="1"/>
              <a:t>đại</a:t>
            </a:r>
            <a:r>
              <a:rPr lang="en-US" sz="7200" i="1" dirty="0"/>
              <a:t> </a:t>
            </a:r>
            <a:r>
              <a:rPr lang="en-US" sz="7200" i="1" dirty="0" err="1" smtClean="0"/>
              <a:t>chúng</a:t>
            </a:r>
            <a:endParaRPr lang="en-US" sz="7200" i="1" dirty="0"/>
          </a:p>
          <a:p>
            <a:pPr marL="0" indent="0" algn="ctr">
              <a:buNone/>
            </a:pPr>
            <a:r>
              <a:rPr lang="en-US" sz="7200" dirty="0" err="1" smtClean="0"/>
              <a:t>Khởi</a:t>
            </a:r>
            <a:r>
              <a:rPr lang="en-US" sz="7200" dirty="0" smtClean="0"/>
              <a:t> </a:t>
            </a:r>
            <a:r>
              <a:rPr lang="en-US" sz="7200" dirty="0" err="1" smtClean="0"/>
              <a:t>thân</a:t>
            </a:r>
            <a:r>
              <a:rPr lang="en-US" sz="7200" dirty="0" smtClean="0"/>
              <a:t> </a:t>
            </a:r>
            <a:r>
              <a:rPr lang="en-US" sz="7200" dirty="0" err="1" smtClean="0"/>
              <a:t>để</a:t>
            </a:r>
            <a:r>
              <a:rPr lang="en-US" sz="7200" dirty="0" smtClean="0"/>
              <a:t> </a:t>
            </a:r>
            <a:r>
              <a:rPr lang="en-US" sz="7200" dirty="0" err="1" smtClean="0"/>
              <a:t>đi</a:t>
            </a:r>
            <a:r>
              <a:rPr lang="en-US" sz="7200" dirty="0" smtClean="0"/>
              <a:t> </a:t>
            </a:r>
            <a:r>
              <a:rPr lang="en-US" sz="7200" dirty="0" err="1" smtClean="0"/>
              <a:t>kinh</a:t>
            </a:r>
            <a:r>
              <a:rPr lang="en-US" sz="7200" dirty="0" smtClean="0"/>
              <a:t> </a:t>
            </a:r>
            <a:r>
              <a:rPr lang="en-US" sz="7200" dirty="0" err="1" smtClean="0"/>
              <a:t>hành</a:t>
            </a:r>
            <a:endParaRPr lang="en-US" sz="7200" dirty="0"/>
          </a:p>
        </p:txBody>
      </p:sp>
    </p:spTree>
    <p:extLst>
      <p:ext uri="{BB962C8B-B14F-4D97-AF65-F5344CB8AC3E}">
        <p14:creationId xmlns:p14="http://schemas.microsoft.com/office/powerpoint/2010/main" val="250019303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9. </a:t>
            </a:r>
            <a:r>
              <a:rPr lang="en-US" dirty="0" err="1"/>
              <a:t>Pháp</a:t>
            </a:r>
            <a:r>
              <a:rPr lang="en-US" dirty="0"/>
              <a:t> </a:t>
            </a:r>
            <a:r>
              <a:rPr lang="en-US" dirty="0" err="1"/>
              <a:t>tụng</a:t>
            </a:r>
            <a:r>
              <a:rPr lang="en-US" dirty="0"/>
              <a:t> </a:t>
            </a:r>
            <a:r>
              <a:rPr lang="en-US" dirty="0" err="1"/>
              <a:t>kinh</a:t>
            </a:r>
            <a:r>
              <a:rPr lang="en-US" dirty="0"/>
              <a:t> </a:t>
            </a:r>
            <a:r>
              <a:rPr lang="en-US" dirty="0" err="1"/>
              <a:t>nhiễu</a:t>
            </a:r>
            <a:r>
              <a:rPr lang="en-US" dirty="0"/>
              <a:t> </a:t>
            </a:r>
            <a:r>
              <a:rPr lang="en-US" dirty="0" err="1"/>
              <a:t>Phật</a:t>
            </a:r>
            <a:endParaRPr lang="en-US" dirty="0"/>
          </a:p>
        </p:txBody>
      </p:sp>
      <p:sp>
        <p:nvSpPr>
          <p:cNvPr id="3" name="Content Placeholder 2"/>
          <p:cNvSpPr>
            <a:spLocks noGrp="1"/>
          </p:cNvSpPr>
          <p:nvPr>
            <p:ph idx="1"/>
          </p:nvPr>
        </p:nvSpPr>
        <p:spPr>
          <a:xfrm>
            <a:off x="304800" y="1600200"/>
            <a:ext cx="8534400" cy="4525963"/>
          </a:xfrm>
        </p:spPr>
        <p:txBody>
          <a:bodyPr>
            <a:noAutofit/>
          </a:bodyPr>
          <a:lstStyle/>
          <a:p>
            <a:pPr marL="0" indent="0">
              <a:buNone/>
            </a:pPr>
            <a:r>
              <a:rPr lang="vi-VN" sz="2600" i="1" dirty="0" smtClean="0"/>
              <a:t>Lạy xong đứng dậy, chỉnh đốn y phục, đứng yên một lát, thường phải quán tưởng Phật cùng Hiền Thánh đầy chật Đạo tràng, ngồi trên pháp tòa, tưởng thấy thân của mình nhiễu quanh tất cả pháp tòa, cứ an tường mà đi như vậy, rồi niệm sau rằng:</a:t>
            </a:r>
          </a:p>
        </p:txBody>
      </p:sp>
    </p:spTree>
    <p:extLst>
      <p:ext uri="{BB962C8B-B14F-4D97-AF65-F5344CB8AC3E}">
        <p14:creationId xmlns:p14="http://schemas.microsoft.com/office/powerpoint/2010/main" val="908978704"/>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9. </a:t>
            </a:r>
            <a:r>
              <a:rPr lang="en-US" dirty="0" err="1"/>
              <a:t>Pháp</a:t>
            </a:r>
            <a:r>
              <a:rPr lang="en-US" dirty="0"/>
              <a:t> </a:t>
            </a:r>
            <a:r>
              <a:rPr lang="en-US" dirty="0" err="1"/>
              <a:t>tụng</a:t>
            </a:r>
            <a:r>
              <a:rPr lang="en-US" dirty="0"/>
              <a:t> </a:t>
            </a:r>
            <a:r>
              <a:rPr lang="en-US" dirty="0" err="1"/>
              <a:t>kinh</a:t>
            </a:r>
            <a:r>
              <a:rPr lang="en-US" dirty="0"/>
              <a:t> </a:t>
            </a:r>
            <a:r>
              <a:rPr lang="en-US" dirty="0" err="1"/>
              <a:t>nhiễu</a:t>
            </a:r>
            <a:r>
              <a:rPr lang="en-US" dirty="0"/>
              <a:t> </a:t>
            </a:r>
            <a:r>
              <a:rPr lang="en-US" dirty="0" err="1"/>
              <a:t>Phật</a:t>
            </a:r>
            <a:endParaRPr lang="en-US" dirty="0"/>
          </a:p>
        </p:txBody>
      </p:sp>
      <p:sp>
        <p:nvSpPr>
          <p:cNvPr id="3" name="Content Placeholder 2"/>
          <p:cNvSpPr>
            <a:spLocks noGrp="1"/>
          </p:cNvSpPr>
          <p:nvPr>
            <p:ph idx="1"/>
          </p:nvPr>
        </p:nvSpPr>
        <p:spPr>
          <a:xfrm>
            <a:off x="237226" y="1138687"/>
            <a:ext cx="6172200" cy="5551098"/>
          </a:xfrm>
          <a:ln>
            <a:solidFill>
              <a:schemeClr val="accent1"/>
            </a:solidFill>
          </a:ln>
        </p:spPr>
        <p:txBody>
          <a:bodyPr>
            <a:noAutofit/>
          </a:bodyPr>
          <a:lstStyle/>
          <a:p>
            <a:pPr marL="0" indent="0">
              <a:buNone/>
            </a:pPr>
            <a:r>
              <a:rPr lang="vi-VN" sz="2600" b="1" i="1" dirty="0" smtClean="0"/>
              <a:t>Nam-mô Phật.</a:t>
            </a:r>
          </a:p>
          <a:p>
            <a:pPr marL="0" indent="0">
              <a:buNone/>
            </a:pPr>
            <a:r>
              <a:rPr lang="vi-VN" sz="2600" b="1" i="1" dirty="0" smtClean="0"/>
              <a:t>Nam-mô Pháp.</a:t>
            </a:r>
          </a:p>
          <a:p>
            <a:pPr marL="0" indent="0">
              <a:buNone/>
            </a:pPr>
            <a:r>
              <a:rPr lang="vi-VN" sz="2600" b="1" i="1" dirty="0" smtClean="0"/>
              <a:t>Nam-mô Tăng.</a:t>
            </a:r>
          </a:p>
          <a:p>
            <a:pPr marL="0" indent="0">
              <a:buNone/>
            </a:pPr>
            <a:r>
              <a:rPr lang="vi-VN" sz="2600" b="1" i="1" dirty="0" smtClean="0"/>
              <a:t>Nam-mô Thích-ca Mâu-ni Phật.</a:t>
            </a:r>
          </a:p>
          <a:p>
            <a:pPr marL="0" indent="0">
              <a:buNone/>
            </a:pPr>
            <a:r>
              <a:rPr lang="vi-VN" sz="2600" b="1" i="1" dirty="0" smtClean="0"/>
              <a:t>Nam-mô Thế Tự Tại Vương Phật.</a:t>
            </a:r>
          </a:p>
          <a:p>
            <a:pPr marL="0" indent="0">
              <a:buNone/>
            </a:pPr>
            <a:r>
              <a:rPr lang="vi-VN" sz="2600" b="1" i="1" dirty="0" smtClean="0"/>
              <a:t>Nam-mô A-di-đà Phật.</a:t>
            </a:r>
          </a:p>
          <a:p>
            <a:pPr marL="0" indent="0">
              <a:buNone/>
            </a:pPr>
            <a:r>
              <a:rPr lang="vi-VN" sz="2600" b="1" i="1" dirty="0" smtClean="0"/>
              <a:t>Nam-mô Quán Thế Âm Bồ-tát.</a:t>
            </a:r>
          </a:p>
          <a:p>
            <a:pPr marL="0" indent="0">
              <a:buNone/>
            </a:pPr>
            <a:r>
              <a:rPr lang="vi-VN" sz="2600" b="1" i="1" dirty="0" smtClean="0"/>
              <a:t>Nam-mô Đại Thế Chí Bồ-tát.</a:t>
            </a:r>
          </a:p>
          <a:p>
            <a:pPr marL="0" indent="0">
              <a:buNone/>
            </a:pPr>
            <a:r>
              <a:rPr lang="vi-VN" sz="2600" b="1" i="1" dirty="0" smtClean="0"/>
              <a:t>Nam-mô Văn-thù-sư-lợi Bồ-tát.</a:t>
            </a:r>
          </a:p>
          <a:p>
            <a:pPr marL="0" indent="0">
              <a:buNone/>
            </a:pPr>
            <a:r>
              <a:rPr lang="vi-VN" sz="2600" b="1" i="1" dirty="0" smtClean="0"/>
              <a:t>Nam-mô Phổ Hiền Bồ-tát.</a:t>
            </a:r>
          </a:p>
          <a:p>
            <a:pPr marL="0" indent="0">
              <a:buNone/>
            </a:pPr>
            <a:r>
              <a:rPr lang="vi-VN" sz="2600" b="1" i="1" dirty="0" smtClean="0"/>
              <a:t>Nam-mô Thanh tịnh Đại Hải Chúng Bồ-tát Ma-ha-tát.</a:t>
            </a:r>
          </a:p>
        </p:txBody>
      </p:sp>
      <p:sp>
        <p:nvSpPr>
          <p:cNvPr id="4" name="TextBox 3"/>
          <p:cNvSpPr txBox="1"/>
          <p:nvPr/>
        </p:nvSpPr>
        <p:spPr>
          <a:xfrm>
            <a:off x="6409426" y="1143000"/>
            <a:ext cx="2590800" cy="5632311"/>
          </a:xfrm>
          <a:prstGeom prst="rect">
            <a:avLst/>
          </a:prstGeom>
          <a:noFill/>
        </p:spPr>
        <p:txBody>
          <a:bodyPr wrap="square" rtlCol="0">
            <a:spAutoFit/>
          </a:bodyPr>
          <a:lstStyle/>
          <a:p>
            <a:r>
              <a:rPr lang="vi-VN" dirty="0" smtClean="0"/>
              <a:t>Niệm đủ ba niệm như vậy, phải tụng kinh Di-đà, hoặc Thập Lục Quán kinh. Tụng xong niệm danh hiệu trên ba lần. </a:t>
            </a:r>
            <a:endParaRPr lang="en-US" dirty="0" smtClean="0"/>
          </a:p>
          <a:p>
            <a:r>
              <a:rPr lang="vi-VN" dirty="0" smtClean="0"/>
              <a:t>Trong lúc tụng niệm không nên buộc tâm trong ngôn ngữ văn cú, giống như chim bay ngang hư không, chẳng để lại dấu vết gì. Tam nghiệp chỉ như bóng, như tiếng vang, như ánh sáng, tuy đều không thật nhưng ngay đó có đầy đủ cảm ứng. Tự thấy thân mình nhiễu quanh pháp tòa. Nhiễu xong tụng tiếp:</a:t>
            </a:r>
            <a:endParaRPr lang="en-US" dirty="0"/>
          </a:p>
        </p:txBody>
      </p:sp>
    </p:spTree>
    <p:extLst>
      <p:ext uri="{BB962C8B-B14F-4D97-AF65-F5344CB8AC3E}">
        <p14:creationId xmlns:p14="http://schemas.microsoft.com/office/powerpoint/2010/main" val="525261521"/>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9. </a:t>
            </a:r>
            <a:r>
              <a:rPr lang="en-US" dirty="0" err="1"/>
              <a:t>Pháp</a:t>
            </a:r>
            <a:r>
              <a:rPr lang="en-US" dirty="0"/>
              <a:t> </a:t>
            </a:r>
            <a:r>
              <a:rPr lang="en-US" dirty="0" err="1"/>
              <a:t>tụng</a:t>
            </a:r>
            <a:r>
              <a:rPr lang="en-US" dirty="0"/>
              <a:t> </a:t>
            </a:r>
            <a:r>
              <a:rPr lang="en-US" dirty="0" err="1"/>
              <a:t>kinh</a:t>
            </a:r>
            <a:r>
              <a:rPr lang="en-US" dirty="0"/>
              <a:t> </a:t>
            </a:r>
            <a:r>
              <a:rPr lang="en-US" dirty="0" err="1"/>
              <a:t>nhiễu</a:t>
            </a:r>
            <a:r>
              <a:rPr lang="en-US" dirty="0"/>
              <a:t> </a:t>
            </a:r>
            <a:r>
              <a:rPr lang="en-US" dirty="0" err="1"/>
              <a:t>Phật</a:t>
            </a:r>
            <a:endParaRPr lang="en-US" dirty="0"/>
          </a:p>
        </p:txBody>
      </p:sp>
      <p:sp>
        <p:nvSpPr>
          <p:cNvPr id="3" name="Content Placeholder 2"/>
          <p:cNvSpPr>
            <a:spLocks noGrp="1"/>
          </p:cNvSpPr>
          <p:nvPr>
            <p:ph idx="1"/>
          </p:nvPr>
        </p:nvSpPr>
        <p:spPr>
          <a:xfrm>
            <a:off x="237226" y="1371599"/>
            <a:ext cx="8525774" cy="3124201"/>
          </a:xfrm>
          <a:ln>
            <a:noFill/>
          </a:ln>
        </p:spPr>
        <p:txBody>
          <a:bodyPr>
            <a:noAutofit/>
          </a:bodyPr>
          <a:lstStyle/>
          <a:p>
            <a:pPr marL="0" indent="0">
              <a:buNone/>
            </a:pPr>
            <a:r>
              <a:rPr lang="vi-VN" sz="2600" b="1" i="1" dirty="0" smtClean="0"/>
              <a:t>Tự quy y Phật, đương nguyện chúng sinh</a:t>
            </a:r>
          </a:p>
          <a:p>
            <a:pPr marL="0" indent="0">
              <a:buNone/>
            </a:pPr>
            <a:r>
              <a:rPr lang="vi-VN" sz="2600" b="1" i="1" dirty="0" smtClean="0"/>
              <a:t>Thể giải đại đạo, phát vô thượng tâm.</a:t>
            </a:r>
          </a:p>
          <a:p>
            <a:pPr marL="0" indent="0">
              <a:buNone/>
            </a:pPr>
            <a:r>
              <a:rPr lang="vi-VN" sz="2600" b="1" i="1" dirty="0" smtClean="0"/>
              <a:t>Tự quy y Pháp, đương nguyện chúng sinh</a:t>
            </a:r>
          </a:p>
          <a:p>
            <a:pPr marL="0" indent="0">
              <a:buNone/>
            </a:pPr>
            <a:r>
              <a:rPr lang="vi-VN" sz="2600" b="1" i="1" dirty="0" smtClean="0"/>
              <a:t>Thâm nhập kinh tạng, trí tuệ như hải.</a:t>
            </a:r>
          </a:p>
          <a:p>
            <a:pPr marL="0" indent="0">
              <a:buNone/>
            </a:pPr>
            <a:r>
              <a:rPr lang="vi-VN" sz="2600" b="1" i="1" dirty="0" smtClean="0"/>
              <a:t>Tự quy y Tăng, đương nguyện chúng sinh</a:t>
            </a:r>
            <a:endParaRPr lang="en-US" sz="2600" b="1" i="1" dirty="0" smtClean="0"/>
          </a:p>
          <a:p>
            <a:pPr marL="0" indent="0">
              <a:buNone/>
            </a:pPr>
            <a:r>
              <a:rPr lang="vi-VN" sz="2600" b="1" i="1" dirty="0" smtClean="0"/>
              <a:t>Thống lý đại chúng, nhất thiết vô ngại.</a:t>
            </a:r>
          </a:p>
        </p:txBody>
      </p:sp>
    </p:spTree>
    <p:extLst>
      <p:ext uri="{BB962C8B-B14F-4D97-AF65-F5344CB8AC3E}">
        <p14:creationId xmlns:p14="http://schemas.microsoft.com/office/powerpoint/2010/main" val="2281658512"/>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3535363"/>
          </a:xfrm>
        </p:spPr>
        <p:txBody>
          <a:bodyPr>
            <a:normAutofit fontScale="62500" lnSpcReduction="20000"/>
          </a:bodyPr>
          <a:lstStyle/>
          <a:p>
            <a:pPr marL="0" indent="0" algn="ctr">
              <a:buNone/>
            </a:pPr>
            <a:r>
              <a:rPr lang="vi-VN" sz="7200" b="1" dirty="0"/>
              <a:t>HÒA NAM THÁNH CHÚNG.</a:t>
            </a:r>
          </a:p>
          <a:p>
            <a:pPr marL="0" indent="0" algn="ctr">
              <a:buNone/>
            </a:pPr>
            <a:r>
              <a:rPr lang="en-US" sz="7200" i="1" dirty="0" smtClean="0"/>
              <a:t>(</a:t>
            </a:r>
            <a:r>
              <a:rPr lang="en-US" sz="7200" i="1" dirty="0" err="1" smtClean="0"/>
              <a:t>Kính</a:t>
            </a:r>
            <a:r>
              <a:rPr lang="en-US" sz="7200" i="1" dirty="0" smtClean="0"/>
              <a:t> </a:t>
            </a:r>
            <a:r>
              <a:rPr lang="en-US" sz="7200" i="1" dirty="0" err="1" smtClean="0"/>
              <a:t>thỉnh</a:t>
            </a:r>
            <a:r>
              <a:rPr lang="en-US" sz="7200" i="1" dirty="0" smtClean="0"/>
              <a:t> </a:t>
            </a:r>
            <a:r>
              <a:rPr lang="en-US" sz="7200" i="1" dirty="0" err="1" smtClean="0"/>
              <a:t>đại</a:t>
            </a:r>
            <a:r>
              <a:rPr lang="en-US" sz="7200" i="1" dirty="0" smtClean="0"/>
              <a:t> </a:t>
            </a:r>
            <a:r>
              <a:rPr lang="en-US" sz="7200" i="1" dirty="0" err="1" smtClean="0"/>
              <a:t>chúng</a:t>
            </a:r>
            <a:r>
              <a:rPr lang="en-US" sz="7200" i="1" dirty="0" smtClean="0"/>
              <a:t>:</a:t>
            </a:r>
          </a:p>
          <a:p>
            <a:pPr marL="0" indent="0" algn="ctr">
              <a:buNone/>
            </a:pPr>
            <a:r>
              <a:rPr lang="vi-VN" sz="7200" i="1" dirty="0" smtClean="0"/>
              <a:t>Lạy </a:t>
            </a:r>
            <a:r>
              <a:rPr lang="vi-VN" sz="7200" i="1" dirty="0"/>
              <a:t>một </a:t>
            </a:r>
            <a:r>
              <a:rPr lang="vi-VN" sz="7200" i="1" dirty="0" smtClean="0"/>
              <a:t>lạy </a:t>
            </a:r>
            <a:endParaRPr lang="en-US" sz="7200" i="1" dirty="0" smtClean="0"/>
          </a:p>
          <a:p>
            <a:pPr marL="0" indent="0" algn="ctr">
              <a:buNone/>
            </a:pPr>
            <a:r>
              <a:rPr lang="en-US" sz="7200" i="1" dirty="0" smtClean="0"/>
              <a:t>C</a:t>
            </a:r>
            <a:r>
              <a:rPr lang="vi-VN" sz="7200" i="1" dirty="0" smtClean="0"/>
              <a:t>hủ </a:t>
            </a:r>
            <a:r>
              <a:rPr lang="vi-VN" sz="7200" i="1" dirty="0"/>
              <a:t>lễ quỳ gối </a:t>
            </a:r>
            <a:r>
              <a:rPr lang="vi-VN" sz="7200" i="1" dirty="0" smtClean="0"/>
              <a:t>xướng</a:t>
            </a:r>
            <a:r>
              <a:rPr lang="en-US" sz="7200" i="1" dirty="0" smtClean="0"/>
              <a:t>)</a:t>
            </a:r>
            <a:endParaRPr lang="vi-VN" sz="7200" i="1" dirty="0"/>
          </a:p>
          <a:p>
            <a:pPr marL="0" indent="0" algn="ctr">
              <a:buNone/>
            </a:pPr>
            <a:endParaRPr lang="en-US" sz="7200" dirty="0" smtClean="0"/>
          </a:p>
        </p:txBody>
      </p:sp>
    </p:spTree>
    <p:extLst>
      <p:ext uri="{BB962C8B-B14F-4D97-AF65-F5344CB8AC3E}">
        <p14:creationId xmlns:p14="http://schemas.microsoft.com/office/powerpoint/2010/main" val="390921244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9. </a:t>
            </a:r>
            <a:r>
              <a:rPr lang="en-US" dirty="0" err="1"/>
              <a:t>Pháp</a:t>
            </a:r>
            <a:r>
              <a:rPr lang="en-US" dirty="0"/>
              <a:t> </a:t>
            </a:r>
            <a:r>
              <a:rPr lang="en-US" dirty="0" err="1"/>
              <a:t>tụng</a:t>
            </a:r>
            <a:r>
              <a:rPr lang="en-US" dirty="0"/>
              <a:t> </a:t>
            </a:r>
            <a:r>
              <a:rPr lang="en-US" dirty="0" err="1"/>
              <a:t>kinh</a:t>
            </a:r>
            <a:r>
              <a:rPr lang="en-US" dirty="0"/>
              <a:t> </a:t>
            </a:r>
            <a:r>
              <a:rPr lang="en-US" dirty="0" err="1"/>
              <a:t>nhiễu</a:t>
            </a:r>
            <a:r>
              <a:rPr lang="en-US" dirty="0"/>
              <a:t> </a:t>
            </a:r>
            <a:r>
              <a:rPr lang="en-US" dirty="0" err="1"/>
              <a:t>Phật</a:t>
            </a:r>
            <a:endParaRPr lang="en-US" dirty="0"/>
          </a:p>
        </p:txBody>
      </p:sp>
      <p:sp>
        <p:nvSpPr>
          <p:cNvPr id="3" name="Content Placeholder 2"/>
          <p:cNvSpPr>
            <a:spLocks noGrp="1"/>
          </p:cNvSpPr>
          <p:nvPr>
            <p:ph idx="1"/>
          </p:nvPr>
        </p:nvSpPr>
        <p:spPr>
          <a:xfrm>
            <a:off x="237226" y="1371599"/>
            <a:ext cx="8525774" cy="3124201"/>
          </a:xfrm>
          <a:ln>
            <a:noFill/>
          </a:ln>
        </p:spPr>
        <p:txBody>
          <a:bodyPr>
            <a:noAutofit/>
          </a:bodyPr>
          <a:lstStyle/>
          <a:p>
            <a:pPr marL="0" indent="0">
              <a:buNone/>
            </a:pPr>
            <a:r>
              <a:rPr lang="vi-VN" sz="2600" b="1" dirty="0" smtClean="0"/>
              <a:t>- Bạch đại chúng! Tôi từng nghe, những bài kệ của Như Lai trong kinh, sao vẫn chưa thấy đủ. Lẽ tự nhiên của việc tu tập là mỗi người phải siêng năng tinh tấn nỗ lực mà tự cầu. Được như vầy tất sẽ vãng sinh về Cực lạc một cách mau chóng. Đoạn hẳn năm đường ác thì ngõ ác tự nhiên đóng, chứng đắc đến tận cùng diệu đạo, tuy dễ vãng sinh nhưng ít người đến được. Thế sao không chịu vứt bỏ hết việc đời, siêng cầu đạo nghiệp, để mỗi người chúng ta mãi mãi trường sinh, an vui không cùng tận.</a:t>
            </a:r>
          </a:p>
        </p:txBody>
      </p:sp>
    </p:spTree>
    <p:extLst>
      <p:ext uri="{BB962C8B-B14F-4D97-AF65-F5344CB8AC3E}">
        <p14:creationId xmlns:p14="http://schemas.microsoft.com/office/powerpoint/2010/main" val="3943541984"/>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10. </a:t>
            </a:r>
            <a:r>
              <a:rPr lang="en-US" dirty="0" err="1"/>
              <a:t>Pháp</a:t>
            </a:r>
            <a:r>
              <a:rPr lang="en-US" dirty="0"/>
              <a:t> </a:t>
            </a:r>
            <a:r>
              <a:rPr lang="en-US" dirty="0" err="1" smtClean="0"/>
              <a:t>tọa</a:t>
            </a:r>
            <a:r>
              <a:rPr lang="en-US" dirty="0" smtClean="0"/>
              <a:t> </a:t>
            </a:r>
            <a:r>
              <a:rPr lang="en-US" dirty="0" err="1" smtClean="0"/>
              <a:t>thiền</a:t>
            </a:r>
            <a:endParaRPr lang="en-US" dirty="0"/>
          </a:p>
        </p:txBody>
      </p:sp>
      <p:sp>
        <p:nvSpPr>
          <p:cNvPr id="3" name="Content Placeholder 2"/>
          <p:cNvSpPr>
            <a:spLocks noGrp="1"/>
          </p:cNvSpPr>
          <p:nvPr>
            <p:ph idx="1"/>
          </p:nvPr>
        </p:nvSpPr>
        <p:spPr>
          <a:xfrm>
            <a:off x="237226" y="1371599"/>
            <a:ext cx="8525774" cy="3124201"/>
          </a:xfrm>
          <a:ln>
            <a:noFill/>
          </a:ln>
        </p:spPr>
        <p:txBody>
          <a:bodyPr>
            <a:noAutofit/>
          </a:bodyPr>
          <a:lstStyle/>
          <a:p>
            <a:pPr marL="0" indent="0">
              <a:buNone/>
            </a:pPr>
            <a:r>
              <a:rPr lang="vi-VN" sz="2600" i="1" dirty="0" smtClean="0"/>
              <a:t>Thực hành những phương pháp trên xong ngồi trên giường quay mặt về hướng Tây để dễ quán tưởng. Ngồi trong tư thế Kiết già, cổ và xương sống tương đối, không thẳng lưng, không gù lưng, điều hòa hơi thở, an định tâm ý…</a:t>
            </a:r>
            <a:endParaRPr lang="en-US" sz="2600" i="1" dirty="0" smtClean="0"/>
          </a:p>
        </p:txBody>
      </p:sp>
    </p:spTree>
    <p:extLst>
      <p:ext uri="{BB962C8B-B14F-4D97-AF65-F5344CB8AC3E}">
        <p14:creationId xmlns:p14="http://schemas.microsoft.com/office/powerpoint/2010/main" val="21031076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a:t>
            </a:r>
            <a:r>
              <a:rPr lang="en-US" dirty="0" err="1" smtClean="0">
                <a:latin typeface="Calibri" panose="020F0502020204030204" pitchFamily="34" charset="0"/>
                <a:cs typeface="Calibri" panose="020F0502020204030204" pitchFamily="34" charset="0"/>
              </a:rPr>
              <a:t>Lạy</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chung</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mười</a:t>
            </a:r>
            <a:r>
              <a:rPr lang="en-US" dirty="0" smtClean="0">
                <a:latin typeface="Calibri" panose="020F0502020204030204" pitchFamily="34" charset="0"/>
                <a:cs typeface="Calibri" panose="020F0502020204030204" pitchFamily="34" charset="0"/>
              </a:rPr>
              <a:t> </a:t>
            </a:r>
            <a:r>
              <a:rPr lang="en-US" dirty="0" err="1" smtClean="0">
                <a:latin typeface="Calibri" panose="020F0502020204030204" pitchFamily="34" charset="0"/>
                <a:cs typeface="Calibri" panose="020F0502020204030204" pitchFamily="34" charset="0"/>
              </a:rPr>
              <a:t>phương</a:t>
            </a:r>
            <a:endParaRPr lang="en-US"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457200" y="1600200"/>
            <a:ext cx="5638800" cy="4525963"/>
          </a:xfrm>
        </p:spPr>
        <p:txBody>
          <a:bodyPr>
            <a:normAutofit fontScale="92500"/>
          </a:bodyPr>
          <a:lstStyle/>
          <a:p>
            <a:pPr marL="0" lvl="0" indent="0">
              <a:buNone/>
            </a:pPr>
            <a:r>
              <a:rPr lang="vi-VN" b="1" dirty="0"/>
              <a:t>Nhất thiết cung kính:</a:t>
            </a:r>
            <a:endParaRPr lang="en-US" dirty="0"/>
          </a:p>
          <a:p>
            <a:pPr marL="457200" lvl="1" indent="0">
              <a:buNone/>
            </a:pPr>
            <a:r>
              <a:rPr lang="vi-VN" b="1" dirty="0"/>
              <a:t>Nhất tâm kính lễ Thập phương pháp giới thường trụ Phật. </a:t>
            </a:r>
            <a:endParaRPr lang="en-US" b="1" dirty="0" smtClean="0"/>
          </a:p>
          <a:p>
            <a:pPr marL="0" lvl="0" indent="0">
              <a:buNone/>
            </a:pPr>
            <a:r>
              <a:rPr lang="vi-VN" b="1" dirty="0" smtClean="0"/>
              <a:t>Nhất thiết cung kính:</a:t>
            </a:r>
            <a:endParaRPr lang="en-US" dirty="0" smtClean="0"/>
          </a:p>
          <a:p>
            <a:pPr marL="457200" lvl="1" indent="0">
              <a:buNone/>
            </a:pPr>
            <a:r>
              <a:rPr lang="vi-VN" b="1" dirty="0" smtClean="0"/>
              <a:t>Nhất </a:t>
            </a:r>
            <a:r>
              <a:rPr lang="vi-VN" b="1" dirty="0"/>
              <a:t>tâm kính lễ Thập phương pháp giới thường trụ Pháp. </a:t>
            </a:r>
            <a:endParaRPr lang="en-US" b="1" dirty="0" smtClean="0"/>
          </a:p>
          <a:p>
            <a:pPr marL="0" lvl="0" indent="0">
              <a:buNone/>
            </a:pPr>
            <a:r>
              <a:rPr lang="vi-VN" b="1" dirty="0" smtClean="0"/>
              <a:t>Nhất thiết cung kính:</a:t>
            </a:r>
            <a:endParaRPr lang="en-US" dirty="0" smtClean="0"/>
          </a:p>
          <a:p>
            <a:pPr marL="457200" lvl="1" indent="0">
              <a:buNone/>
            </a:pPr>
            <a:r>
              <a:rPr lang="vi-VN" b="1" dirty="0" smtClean="0"/>
              <a:t>Nhất </a:t>
            </a:r>
            <a:r>
              <a:rPr lang="vi-VN" b="1" dirty="0"/>
              <a:t>tâm kính lễ Thập phương pháp giới thường trụ Tăng. </a:t>
            </a:r>
            <a:endParaRPr lang="en-US" dirty="0"/>
          </a:p>
          <a:p>
            <a:pPr marL="0" indent="0">
              <a:buNone/>
            </a:pPr>
            <a:endParaRPr lang="en-US" dirty="0"/>
          </a:p>
        </p:txBody>
      </p:sp>
      <p:sp>
        <p:nvSpPr>
          <p:cNvPr id="4" name="Content Placeholder 2"/>
          <p:cNvSpPr txBox="1">
            <a:spLocks/>
          </p:cNvSpPr>
          <p:nvPr/>
        </p:nvSpPr>
        <p:spPr>
          <a:xfrm>
            <a:off x="6400800" y="1600200"/>
            <a:ext cx="2133600" cy="4525963"/>
          </a:xfrm>
          <a:prstGeom prst="rect">
            <a:avLst/>
          </a:prstGeom>
        </p:spPr>
        <p:txBody>
          <a:bodyPr vert="horz" lIns="91440" tIns="45720" rIns="91440" bIns="45720" rtlCol="0">
            <a:normAutofit fontScale="5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i="1" dirty="0" smtClean="0"/>
              <a:t>L</a:t>
            </a:r>
            <a:r>
              <a:rPr lang="vi-VN" i="1" dirty="0" smtClean="0"/>
              <a:t>úc lạy xuống phải quán tưởng rằng: Thân con và Chư Phật khắp mười phương, lý thể của thật tướng vốn không có năng sở, nên không có người lạy Phật và Phật được lạy. Quán tưởng không có năng sở như vậy, gọi là Pháp giới hải. Nguyện cho tất cả chúng sinh đều được thấy lý này. </a:t>
            </a:r>
            <a:endParaRPr lang="en-US" i="1" dirty="0"/>
          </a:p>
        </p:txBody>
      </p:sp>
    </p:spTree>
    <p:extLst>
      <p:ext uri="{BB962C8B-B14F-4D97-AF65-F5344CB8AC3E}">
        <p14:creationId xmlns:p14="http://schemas.microsoft.com/office/powerpoint/2010/main" val="13297014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26790</TotalTime>
  <Words>8879</Words>
  <Application>Microsoft Office PowerPoint</Application>
  <PresentationFormat>On-screen Show (4:3)</PresentationFormat>
  <Paragraphs>619</Paragraphs>
  <Slides>89</Slides>
  <Notes>0</Notes>
  <HiddenSlides>0</HiddenSlides>
  <MMClips>0</MMClips>
  <ScaleCrop>false</ScaleCrop>
  <HeadingPairs>
    <vt:vector size="4" baseType="variant">
      <vt:variant>
        <vt:lpstr>Theme</vt:lpstr>
      </vt:variant>
      <vt:variant>
        <vt:i4>1</vt:i4>
      </vt:variant>
      <vt:variant>
        <vt:lpstr>Slide Titles</vt:lpstr>
      </vt:variant>
      <vt:variant>
        <vt:i4>89</vt:i4>
      </vt:variant>
    </vt:vector>
  </HeadingPairs>
  <TitlesOfParts>
    <vt:vector size="90" baseType="lpstr">
      <vt:lpstr>Office Theme</vt:lpstr>
      <vt:lpstr>VÃNG SANH TỊNH ĐỘ SÁM NGUYỆN NGHI SỐ 1984 </vt:lpstr>
      <vt:lpstr>1.Làm trang nghiêm Thanh tịnh đạo tràng</vt:lpstr>
      <vt:lpstr>2. Pháp phương tiện</vt:lpstr>
      <vt:lpstr>3. Ý chánh tu</vt:lpstr>
      <vt:lpstr>3. Ý chánh tu</vt:lpstr>
      <vt:lpstr>3. Ý chánh tu</vt:lpstr>
      <vt:lpstr>3. Ý chánh tu</vt:lpstr>
      <vt:lpstr>4. Đốt hương tung hoa cúng dường</vt:lpstr>
      <vt:lpstr>4. Lạy chung mười phương</vt:lpstr>
      <vt:lpstr>PowerPoint Presentation</vt:lpstr>
      <vt:lpstr>4. Dâng hoa</vt:lpstr>
      <vt:lpstr>4. Dâng hương</vt:lpstr>
      <vt:lpstr>PowerPoint Presentation</vt:lpstr>
      <vt:lpstr>4. Nguyện hương</vt:lpstr>
      <vt:lpstr>5. Phương pháp lễ thỉnh</vt:lpstr>
      <vt:lpstr>5. Phần lễ thỉnh</vt:lpstr>
      <vt:lpstr>5. Phần lễ thỉnh</vt:lpstr>
      <vt:lpstr>5. Phần lễ thỉnh</vt:lpstr>
      <vt:lpstr>5. Phần lễ thỉnh</vt:lpstr>
      <vt:lpstr>5. Phần lễ thỉnh</vt:lpstr>
      <vt:lpstr>5. Phần lễ thỉnh</vt:lpstr>
      <vt:lpstr>5. Phần lễ thỉnh</vt:lpstr>
      <vt:lpstr>5. Phần lễ thỉnh</vt:lpstr>
      <vt:lpstr>5. Phần lễ thỉnh</vt:lpstr>
      <vt:lpstr>5. Phần lễ thỉnh</vt:lpstr>
      <vt:lpstr>5. Phần lễ thỉnh</vt:lpstr>
      <vt:lpstr>5. Phần lễ thỉnh</vt:lpstr>
      <vt:lpstr>PowerPoint Presentation</vt:lpstr>
      <vt:lpstr>5. Phần lễ thỉnh</vt:lpstr>
      <vt:lpstr>PowerPoint Presentation</vt:lpstr>
      <vt:lpstr>5. Phần lễ thỉnh</vt:lpstr>
      <vt:lpstr>VÃNG SANH TỊNH ĐỘ SÁM NGUYỆN NGHI SỐ 1984 </vt:lpstr>
      <vt:lpstr>PowerPoint Presentation</vt:lpstr>
      <vt:lpstr>6. Pháp ngợi khen</vt:lpstr>
      <vt:lpstr>6. Pháp ngợi khen</vt:lpstr>
      <vt:lpstr>7. Pháp lạy Phật</vt:lpstr>
      <vt:lpstr>7. Pháp lạy Phật</vt:lpstr>
      <vt:lpstr>7. Pháp lạy Phật</vt:lpstr>
      <vt:lpstr>7. Pháp lạy Phật</vt:lpstr>
      <vt:lpstr>7. Pháp lạy Phật</vt:lpstr>
      <vt:lpstr>7. Pháp lạy Phật</vt:lpstr>
      <vt:lpstr>7. Pháp lạy Phật</vt:lpstr>
      <vt:lpstr>7. Pháp lạy Phật</vt:lpstr>
      <vt:lpstr>7. Pháp lạy Phật</vt:lpstr>
      <vt:lpstr>7. Pháp lạy Phật</vt:lpstr>
      <vt:lpstr>7. Pháp lạy Phật</vt:lpstr>
      <vt:lpstr>7. Pháp lạy Phật</vt:lpstr>
      <vt:lpstr>7. Pháp lạy Phật</vt:lpstr>
      <vt:lpstr>7. Pháp lạy Phật</vt:lpstr>
      <vt:lpstr>7. Pháp lạy Phật</vt:lpstr>
      <vt:lpstr>7. Pháp lạy Phật</vt:lpstr>
      <vt:lpstr>7. Pháp lạy Phật</vt:lpstr>
      <vt:lpstr>7. Pháp lạy Phật</vt:lpstr>
      <vt:lpstr>7. Pháp lạy Phật</vt:lpstr>
      <vt:lpstr>7. Pháp lạy Phật</vt:lpstr>
      <vt:lpstr>7. Pháp lạy Phật</vt:lpstr>
      <vt:lpstr>7. Pháp lạy Phật</vt:lpstr>
      <vt:lpstr>7. Pháp lạy Phật</vt:lpstr>
      <vt:lpstr>7. Pháp lạy Phật</vt:lpstr>
      <vt:lpstr>7. Pháp lạy Phật</vt:lpstr>
      <vt:lpstr>8. Pháp sám hối phát nguyện  - I. Pháp Sám Hối</vt:lpstr>
      <vt:lpstr>8. Pháp sám hối phát nguyện  - I. Pháp Sám Hối</vt:lpstr>
      <vt:lpstr>8. Pháp sám hối phát nguyện  - I. Pháp Sám Hối</vt:lpstr>
      <vt:lpstr>8. Pháp sám hối phát nguyện  - I. Pháp Sám Hối</vt:lpstr>
      <vt:lpstr>8. Pháp sám hối phát nguyện  - I. Pháp Sám Hối</vt:lpstr>
      <vt:lpstr>8. Pháp sám hối phát nguyện  - I. Pháp Sám Hối</vt:lpstr>
      <vt:lpstr>8. Pháp sám hối phát nguyện  - I. Pháp Sám Hối</vt:lpstr>
      <vt:lpstr>8. Pháp sám hối phát nguyện  - I. Pháp Sám Hối</vt:lpstr>
      <vt:lpstr>8. Pháp sám hối phát nguyện  - I. Pháp Sám Hối</vt:lpstr>
      <vt:lpstr>8. Pháp sám hối phát nguyện  - I. Pháp Sám Hối</vt:lpstr>
      <vt:lpstr>8. Pháp sám hối phát nguyện  - I. Pháp Sám Hối</vt:lpstr>
      <vt:lpstr>PowerPoint Presentation</vt:lpstr>
      <vt:lpstr>8. Pháp sám hối phát nguyện  - I. Pháp Sám Hối</vt:lpstr>
      <vt:lpstr>PowerPoint Presentation</vt:lpstr>
      <vt:lpstr>8. Pháp sám hối phát nguyện  - II. Pháp Khuyến Thỉnh</vt:lpstr>
      <vt:lpstr>8. Pháp sám hối phát nguyện  - II. Pháp Khuyến Thỉnh</vt:lpstr>
      <vt:lpstr>8. Pháp sám hối phát nguyện  - III. Pháp tùy hỷ</vt:lpstr>
      <vt:lpstr>8. Pháp sám hối phát nguyện  - IV. Pháp Hồi hướng</vt:lpstr>
      <vt:lpstr>8. Pháp sám hối phát nguyện  - V. Pháp phát nguyện</vt:lpstr>
      <vt:lpstr>8. Pháp sám hối phát nguyện  - V. Pháp phát nguyện</vt:lpstr>
      <vt:lpstr>8. Pháp sám hối phát nguyện  - V. Pháp phát nguyện</vt:lpstr>
      <vt:lpstr>8. Pháp sám hối phát nguyện  - V. Pháp phát nguyện</vt:lpstr>
      <vt:lpstr>PowerPoint Presentation</vt:lpstr>
      <vt:lpstr>9. Pháp tụng kinh nhiễu Phật</vt:lpstr>
      <vt:lpstr>9. Pháp tụng kinh nhiễu Phật</vt:lpstr>
      <vt:lpstr>9. Pháp tụng kinh nhiễu Phật</vt:lpstr>
      <vt:lpstr>PowerPoint Presentation</vt:lpstr>
      <vt:lpstr>9. Pháp tụng kinh nhiễu Phật</vt:lpstr>
      <vt:lpstr>10. Pháp tọa thiền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VÃNG SANH TỊNH ĐỘ SÁM NGUYỆN NGHI SỐ 1984</dc:title>
  <dc:creator>Giang Do</dc:creator>
  <cp:lastModifiedBy>Giang Do</cp:lastModifiedBy>
  <cp:revision>53</cp:revision>
  <dcterms:created xsi:type="dcterms:W3CDTF">2022-11-10T14:04:00Z</dcterms:created>
  <dcterms:modified xsi:type="dcterms:W3CDTF">2023-01-28T12:13:21Z</dcterms:modified>
</cp:coreProperties>
</file>