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9EDFC342-3E95-499A-B08F-2FBBB77BF742}" type="datetimeFigureOut">
              <a:rPr lang="vi-VN" smtClean="0"/>
              <a:t>04/12/2018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4549911-5561-4BD0-833F-3FAC65C069DF}" type="slidenum">
              <a:rPr lang="vi-VN" smtClean="0"/>
              <a:t>‹#›</a:t>
            </a:fld>
            <a:endParaRPr lang="vi-VN"/>
          </a:p>
        </p:txBody>
      </p:sp>
    </p:spTree>
    <p:extLst>
      <p:ext uri="{BB962C8B-B14F-4D97-AF65-F5344CB8AC3E}">
        <p14:creationId xmlns:p14="http://schemas.microsoft.com/office/powerpoint/2010/main" val="949169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EDFC342-3E95-499A-B08F-2FBBB77BF742}" type="datetimeFigureOut">
              <a:rPr lang="vi-VN" smtClean="0"/>
              <a:t>04/12/2018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4549911-5561-4BD0-833F-3FAC65C069DF}" type="slidenum">
              <a:rPr lang="vi-VN" smtClean="0"/>
              <a:t>‹#›</a:t>
            </a:fld>
            <a:endParaRPr lang="vi-VN"/>
          </a:p>
        </p:txBody>
      </p:sp>
    </p:spTree>
    <p:extLst>
      <p:ext uri="{BB962C8B-B14F-4D97-AF65-F5344CB8AC3E}">
        <p14:creationId xmlns:p14="http://schemas.microsoft.com/office/powerpoint/2010/main" val="2322746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EDFC342-3E95-499A-B08F-2FBBB77BF742}" type="datetimeFigureOut">
              <a:rPr lang="vi-VN" smtClean="0"/>
              <a:t>04/12/2018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4549911-5561-4BD0-833F-3FAC65C069DF}" type="slidenum">
              <a:rPr lang="vi-VN" smtClean="0"/>
              <a:t>‹#›</a:t>
            </a:fld>
            <a:endParaRPr lang="vi-VN"/>
          </a:p>
        </p:txBody>
      </p:sp>
    </p:spTree>
    <p:extLst>
      <p:ext uri="{BB962C8B-B14F-4D97-AF65-F5344CB8AC3E}">
        <p14:creationId xmlns:p14="http://schemas.microsoft.com/office/powerpoint/2010/main" val="408218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EDFC342-3E95-499A-B08F-2FBBB77BF742}" type="datetimeFigureOut">
              <a:rPr lang="vi-VN" smtClean="0"/>
              <a:t>04/12/2018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4549911-5561-4BD0-833F-3FAC65C069DF}" type="slidenum">
              <a:rPr lang="vi-VN" smtClean="0"/>
              <a:t>‹#›</a:t>
            </a:fld>
            <a:endParaRPr lang="vi-VN"/>
          </a:p>
        </p:txBody>
      </p:sp>
    </p:spTree>
    <p:extLst>
      <p:ext uri="{BB962C8B-B14F-4D97-AF65-F5344CB8AC3E}">
        <p14:creationId xmlns:p14="http://schemas.microsoft.com/office/powerpoint/2010/main" val="3999013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DFC342-3E95-499A-B08F-2FBBB77BF742}" type="datetimeFigureOut">
              <a:rPr lang="vi-VN" smtClean="0"/>
              <a:t>04/12/2018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4549911-5561-4BD0-833F-3FAC65C069DF}" type="slidenum">
              <a:rPr lang="vi-VN" smtClean="0"/>
              <a:t>‹#›</a:t>
            </a:fld>
            <a:endParaRPr lang="vi-VN"/>
          </a:p>
        </p:txBody>
      </p:sp>
    </p:spTree>
    <p:extLst>
      <p:ext uri="{BB962C8B-B14F-4D97-AF65-F5344CB8AC3E}">
        <p14:creationId xmlns:p14="http://schemas.microsoft.com/office/powerpoint/2010/main" val="440199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9EDFC342-3E95-499A-B08F-2FBBB77BF742}" type="datetimeFigureOut">
              <a:rPr lang="vi-VN" smtClean="0"/>
              <a:t>04/12/2018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4549911-5561-4BD0-833F-3FAC65C069DF}" type="slidenum">
              <a:rPr lang="vi-VN" smtClean="0"/>
              <a:t>‹#›</a:t>
            </a:fld>
            <a:endParaRPr lang="vi-VN"/>
          </a:p>
        </p:txBody>
      </p:sp>
    </p:spTree>
    <p:extLst>
      <p:ext uri="{BB962C8B-B14F-4D97-AF65-F5344CB8AC3E}">
        <p14:creationId xmlns:p14="http://schemas.microsoft.com/office/powerpoint/2010/main" val="3265944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9EDFC342-3E95-499A-B08F-2FBBB77BF742}" type="datetimeFigureOut">
              <a:rPr lang="vi-VN" smtClean="0"/>
              <a:t>04/12/2018</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E4549911-5561-4BD0-833F-3FAC65C069DF}" type="slidenum">
              <a:rPr lang="vi-VN" smtClean="0"/>
              <a:t>‹#›</a:t>
            </a:fld>
            <a:endParaRPr lang="vi-VN"/>
          </a:p>
        </p:txBody>
      </p:sp>
    </p:spTree>
    <p:extLst>
      <p:ext uri="{BB962C8B-B14F-4D97-AF65-F5344CB8AC3E}">
        <p14:creationId xmlns:p14="http://schemas.microsoft.com/office/powerpoint/2010/main" val="2645493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9EDFC342-3E95-499A-B08F-2FBBB77BF742}" type="datetimeFigureOut">
              <a:rPr lang="vi-VN" smtClean="0"/>
              <a:t>04/12/2018</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E4549911-5561-4BD0-833F-3FAC65C069DF}" type="slidenum">
              <a:rPr lang="vi-VN" smtClean="0"/>
              <a:t>‹#›</a:t>
            </a:fld>
            <a:endParaRPr lang="vi-VN"/>
          </a:p>
        </p:txBody>
      </p:sp>
    </p:spTree>
    <p:extLst>
      <p:ext uri="{BB962C8B-B14F-4D97-AF65-F5344CB8AC3E}">
        <p14:creationId xmlns:p14="http://schemas.microsoft.com/office/powerpoint/2010/main" val="2937001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DFC342-3E95-499A-B08F-2FBBB77BF742}" type="datetimeFigureOut">
              <a:rPr lang="vi-VN" smtClean="0"/>
              <a:t>04/12/2018</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E4549911-5561-4BD0-833F-3FAC65C069DF}" type="slidenum">
              <a:rPr lang="vi-VN" smtClean="0"/>
              <a:t>‹#›</a:t>
            </a:fld>
            <a:endParaRPr lang="vi-VN"/>
          </a:p>
        </p:txBody>
      </p:sp>
    </p:spTree>
    <p:extLst>
      <p:ext uri="{BB962C8B-B14F-4D97-AF65-F5344CB8AC3E}">
        <p14:creationId xmlns:p14="http://schemas.microsoft.com/office/powerpoint/2010/main" val="3552822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EDFC342-3E95-499A-B08F-2FBBB77BF742}" type="datetimeFigureOut">
              <a:rPr lang="vi-VN" smtClean="0"/>
              <a:t>04/12/2018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4549911-5561-4BD0-833F-3FAC65C069DF}" type="slidenum">
              <a:rPr lang="vi-VN" smtClean="0"/>
              <a:t>‹#›</a:t>
            </a:fld>
            <a:endParaRPr lang="vi-VN"/>
          </a:p>
        </p:txBody>
      </p:sp>
    </p:spTree>
    <p:extLst>
      <p:ext uri="{BB962C8B-B14F-4D97-AF65-F5344CB8AC3E}">
        <p14:creationId xmlns:p14="http://schemas.microsoft.com/office/powerpoint/2010/main" val="129153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EDFC342-3E95-499A-B08F-2FBBB77BF742}" type="datetimeFigureOut">
              <a:rPr lang="vi-VN" smtClean="0"/>
              <a:t>04/12/2018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4549911-5561-4BD0-833F-3FAC65C069DF}" type="slidenum">
              <a:rPr lang="vi-VN" smtClean="0"/>
              <a:t>‹#›</a:t>
            </a:fld>
            <a:endParaRPr lang="vi-VN"/>
          </a:p>
        </p:txBody>
      </p:sp>
    </p:spTree>
    <p:extLst>
      <p:ext uri="{BB962C8B-B14F-4D97-AF65-F5344CB8AC3E}">
        <p14:creationId xmlns:p14="http://schemas.microsoft.com/office/powerpoint/2010/main" val="3668088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DFC342-3E95-499A-B08F-2FBBB77BF742}" type="datetimeFigureOut">
              <a:rPr lang="vi-VN" smtClean="0"/>
              <a:t>04/12/2018</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549911-5561-4BD0-833F-3FAC65C069DF}" type="slidenum">
              <a:rPr lang="vi-VN" smtClean="0"/>
              <a:t>‹#›</a:t>
            </a:fld>
            <a:endParaRPr lang="vi-VN"/>
          </a:p>
        </p:txBody>
      </p:sp>
    </p:spTree>
    <p:extLst>
      <p:ext uri="{BB962C8B-B14F-4D97-AF65-F5344CB8AC3E}">
        <p14:creationId xmlns:p14="http://schemas.microsoft.com/office/powerpoint/2010/main" val="871730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Phật</a:t>
            </a:r>
            <a:r>
              <a:rPr lang="en-US" dirty="0" smtClean="0"/>
              <a:t> </a:t>
            </a:r>
            <a:r>
              <a:rPr lang="en-US" dirty="0" err="1" smtClean="0"/>
              <a:t>tánh</a:t>
            </a:r>
            <a:endParaRPr lang="vi-VN" dirty="0"/>
          </a:p>
        </p:txBody>
      </p:sp>
      <p:sp>
        <p:nvSpPr>
          <p:cNvPr id="3" name="Subtitle 2"/>
          <p:cNvSpPr>
            <a:spLocks noGrp="1"/>
          </p:cNvSpPr>
          <p:nvPr>
            <p:ph type="subTitle" idx="1"/>
          </p:nvPr>
        </p:nvSpPr>
        <p:spPr/>
        <p:txBody>
          <a:bodyPr/>
          <a:lstStyle/>
          <a:p>
            <a:r>
              <a:rPr lang="en-US" dirty="0" smtClean="0"/>
              <a:t>Buddhahood</a:t>
            </a:r>
            <a:endParaRPr lang="vi-VN" dirty="0"/>
          </a:p>
        </p:txBody>
      </p:sp>
    </p:spTree>
    <p:extLst>
      <p:ext uri="{BB962C8B-B14F-4D97-AF65-F5344CB8AC3E}">
        <p14:creationId xmlns:p14="http://schemas.microsoft.com/office/powerpoint/2010/main" val="899810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Phật</a:t>
            </a:r>
            <a:r>
              <a:rPr lang="en-US" dirty="0" smtClean="0"/>
              <a:t> </a:t>
            </a:r>
            <a:r>
              <a:rPr lang="en-US" dirty="0" err="1" smtClean="0"/>
              <a:t>Tánh</a:t>
            </a:r>
            <a:r>
              <a:rPr lang="en-US" dirty="0" smtClean="0"/>
              <a:t>: </a:t>
            </a:r>
            <a:r>
              <a:rPr lang="en-US" dirty="0" err="1" smtClean="0"/>
              <a:t>Giải</a:t>
            </a:r>
            <a:r>
              <a:rPr lang="en-US" dirty="0" smtClean="0"/>
              <a:t> </a:t>
            </a:r>
            <a:r>
              <a:rPr lang="en-US" dirty="0" err="1"/>
              <a:t>thích</a:t>
            </a:r>
            <a:r>
              <a:rPr lang="en-US" dirty="0"/>
              <a:t> </a:t>
            </a:r>
            <a:r>
              <a:rPr lang="en-US" dirty="0" err="1"/>
              <a:t>cho</a:t>
            </a:r>
            <a:r>
              <a:rPr lang="en-US" dirty="0"/>
              <a:t> </a:t>
            </a:r>
            <a:r>
              <a:rPr lang="en-US" dirty="0" err="1"/>
              <a:t>em</a:t>
            </a:r>
            <a:r>
              <a:rPr lang="en-US" dirty="0"/>
              <a:t> </a:t>
            </a:r>
            <a:r>
              <a:rPr lang="en-US" dirty="0" err="1"/>
              <a:t>bé</a:t>
            </a:r>
            <a:r>
              <a:rPr lang="en-US" dirty="0"/>
              <a:t/>
            </a:r>
            <a:br>
              <a:rPr lang="en-US" dirty="0"/>
            </a:br>
            <a:r>
              <a:rPr lang="en-US" dirty="0" smtClean="0"/>
              <a:t>Buddhahood: As </a:t>
            </a:r>
            <a:r>
              <a:rPr lang="en-US" dirty="0"/>
              <a:t>explained to a </a:t>
            </a:r>
            <a:r>
              <a:rPr lang="en-US" dirty="0" smtClean="0"/>
              <a:t>toddler</a:t>
            </a:r>
            <a:endParaRPr lang="vi-VN" sz="4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00200"/>
            <a:ext cx="8229600" cy="4800600"/>
          </a:xfrm>
        </p:spPr>
        <p:txBody>
          <a:bodyPr>
            <a:normAutofit/>
          </a:bodyPr>
          <a:lstStyle/>
          <a:p>
            <a:pPr marL="0" indent="0">
              <a:buNone/>
            </a:pPr>
            <a:endParaRPr lang="vi-VN" dirty="0" smtClean="0"/>
          </a:p>
          <a:p>
            <a:pPr marL="0" indent="0">
              <a:buNone/>
            </a:pPr>
            <a:endParaRPr lang="vi-VN" dirty="0"/>
          </a:p>
          <a:p>
            <a:pPr marL="0" indent="0">
              <a:buNone/>
            </a:pPr>
            <a:endParaRPr lang="vi-VN" dirty="0" smtClean="0"/>
          </a:p>
          <a:p>
            <a:pPr marL="0" indent="0">
              <a:buNone/>
            </a:pPr>
            <a:endParaRPr lang="vi-VN" dirty="0"/>
          </a:p>
          <a:p>
            <a:pPr marL="0" indent="0">
              <a:buNone/>
            </a:pPr>
            <a:endParaRPr lang="vi-VN" dirty="0" smtClean="0"/>
          </a:p>
          <a:p>
            <a:pPr marL="0" indent="0">
              <a:buNone/>
            </a:pPr>
            <a:endParaRPr lang="vi-VN" dirty="0" smtClean="0"/>
          </a:p>
          <a:p>
            <a:pPr marL="0" indent="0">
              <a:buNone/>
            </a:pPr>
            <a:r>
              <a:rPr lang="vi-VN" dirty="0" smtClean="0"/>
              <a:t> </a:t>
            </a:r>
          </a:p>
          <a:p>
            <a:pPr marL="0" indent="0">
              <a:buNone/>
            </a:pPr>
            <a:endParaRPr lang="vi-VN" dirty="0" smtClean="0"/>
          </a:p>
          <a:p>
            <a:pPr marL="0" indent="0">
              <a:buNone/>
            </a:pPr>
            <a:endParaRPr lang="vi-VN" dirty="0" smtClean="0"/>
          </a:p>
        </p:txBody>
      </p:sp>
      <p:graphicFrame>
        <p:nvGraphicFramePr>
          <p:cNvPr id="6" name="Table 5"/>
          <p:cNvGraphicFramePr>
            <a:graphicFrameLocks noGrp="1"/>
          </p:cNvGraphicFramePr>
          <p:nvPr>
            <p:extLst>
              <p:ext uri="{D42A27DB-BD31-4B8C-83A1-F6EECF244321}">
                <p14:modId xmlns:p14="http://schemas.microsoft.com/office/powerpoint/2010/main" val="1989428778"/>
              </p:ext>
            </p:extLst>
          </p:nvPr>
        </p:nvGraphicFramePr>
        <p:xfrm>
          <a:off x="609600" y="1447800"/>
          <a:ext cx="8000999" cy="4883797"/>
        </p:xfrm>
        <a:graphic>
          <a:graphicData uri="http://schemas.openxmlformats.org/drawingml/2006/table">
            <a:tbl>
              <a:tblPr>
                <a:tableStyleId>{5C22544A-7EE6-4342-B048-85BDC9FD1C3A}</a:tableStyleId>
              </a:tblPr>
              <a:tblGrid>
                <a:gridCol w="3810000"/>
                <a:gridCol w="4190999"/>
              </a:tblGrid>
              <a:tr h="3370569">
                <a:tc>
                  <a:txBody>
                    <a:bodyPr/>
                    <a:lstStyle/>
                    <a:p>
                      <a:pPr algn="l" rtl="0" fontAlgn="ctr"/>
                      <a:r>
                        <a:rPr lang="vi-VN" sz="900" b="0" i="0" kern="1200" dirty="0" smtClean="0">
                          <a:solidFill>
                            <a:schemeClr val="dk1"/>
                          </a:solidFill>
                          <a:effectLst/>
                          <a:latin typeface="+mn-lt"/>
                          <a:ea typeface="+mn-ea"/>
                          <a:cs typeface="+mn-cs"/>
                        </a:rPr>
                        <a:t>Theo tự nhiên con người luôn rất hùng hồn, quả quyết để biện minh cho việc làm của mình, ngay cả khi việc đó đi ngược lại suy</a:t>
                      </a:r>
                      <a:r>
                        <a:rPr lang="en-US" sz="900" b="0" i="0" kern="1200" dirty="0" smtClean="0">
                          <a:solidFill>
                            <a:schemeClr val="dk1"/>
                          </a:solidFill>
                          <a:effectLst/>
                          <a:latin typeface="+mn-lt"/>
                          <a:ea typeface="+mn-ea"/>
                          <a:cs typeface="+mn-cs"/>
                        </a:rPr>
                        <a:t> </a:t>
                      </a:r>
                      <a:r>
                        <a:rPr lang="vi-VN" sz="900" b="0" i="0" kern="1200" dirty="0" smtClean="0">
                          <a:solidFill>
                            <a:schemeClr val="dk1"/>
                          </a:solidFill>
                          <a:effectLst/>
                          <a:latin typeface="+mn-lt"/>
                          <a:ea typeface="+mn-ea"/>
                          <a:cs typeface="+mn-cs"/>
                        </a:rPr>
                        <a:t>nghĩ hay</a:t>
                      </a:r>
                      <a:r>
                        <a:rPr lang="en-US" sz="900" b="0" i="0" kern="1200" dirty="0" smtClean="0">
                          <a:solidFill>
                            <a:schemeClr val="dk1"/>
                          </a:solidFill>
                          <a:effectLst/>
                          <a:latin typeface="+mn-lt"/>
                          <a:ea typeface="+mn-ea"/>
                          <a:cs typeface="+mn-cs"/>
                        </a:rPr>
                        <a:t> </a:t>
                      </a:r>
                      <a:r>
                        <a:rPr lang="vi-VN" sz="900" b="0" i="0" kern="1200" dirty="0" smtClean="0">
                          <a:solidFill>
                            <a:schemeClr val="dk1"/>
                          </a:solidFill>
                          <a:effectLst/>
                          <a:latin typeface="+mn-lt"/>
                          <a:ea typeface="+mn-ea"/>
                          <a:cs typeface="+mn-cs"/>
                        </a:rPr>
                        <a:t>hành động của nhiều người.</a:t>
                      </a:r>
                    </a:p>
                    <a:p>
                      <a:pPr algn="l" rtl="0" fontAlgn="ctr"/>
                      <a:endParaRPr lang="vi-VN" sz="900" b="0" i="0" kern="1200" dirty="0" smtClean="0">
                        <a:solidFill>
                          <a:schemeClr val="dk1"/>
                        </a:solidFill>
                        <a:effectLst/>
                        <a:latin typeface="+mn-lt"/>
                        <a:ea typeface="+mn-ea"/>
                        <a:cs typeface="+mn-cs"/>
                      </a:endParaRPr>
                    </a:p>
                    <a:p>
                      <a:pPr algn="l" rtl="0" fontAlgn="ctr"/>
                      <a:r>
                        <a:rPr lang="vi-VN" sz="900" b="0" i="0" kern="1200" dirty="0" smtClean="0">
                          <a:solidFill>
                            <a:schemeClr val="dk1"/>
                          </a:solidFill>
                          <a:effectLst/>
                          <a:latin typeface="+mn-lt"/>
                          <a:ea typeface="+mn-ea"/>
                          <a:cs typeface="+mn-cs"/>
                        </a:rPr>
                        <a:t>Dù</a:t>
                      </a:r>
                      <a:r>
                        <a:rPr lang="vi-VN" sz="900" b="0" i="0" kern="1200" baseline="0" dirty="0" smtClean="0">
                          <a:solidFill>
                            <a:schemeClr val="dk1"/>
                          </a:solidFill>
                          <a:effectLst/>
                          <a:latin typeface="+mn-lt"/>
                          <a:ea typeface="+mn-ea"/>
                          <a:cs typeface="+mn-cs"/>
                        </a:rPr>
                        <a:t> là </a:t>
                      </a:r>
                      <a:r>
                        <a:rPr lang="vi-VN" sz="900" b="0" i="0" kern="1200" dirty="0" smtClean="0">
                          <a:solidFill>
                            <a:schemeClr val="dk1"/>
                          </a:solidFill>
                          <a:effectLst/>
                          <a:latin typeface="+mn-lt"/>
                          <a:ea typeface="+mn-ea"/>
                          <a:cs typeface="+mn-cs"/>
                        </a:rPr>
                        <a:t>một người hung dữ hay</a:t>
                      </a:r>
                      <a:r>
                        <a:rPr lang="vi-VN" sz="900" b="0" i="0" kern="1200" baseline="0" dirty="0" smtClean="0">
                          <a:solidFill>
                            <a:schemeClr val="dk1"/>
                          </a:solidFill>
                          <a:effectLst/>
                          <a:latin typeface="+mn-lt"/>
                          <a:ea typeface="+mn-ea"/>
                          <a:cs typeface="+mn-cs"/>
                        </a:rPr>
                        <a:t> </a:t>
                      </a:r>
                      <a:r>
                        <a:rPr lang="vi-VN" sz="900" b="0" i="0" kern="1200" dirty="0" smtClean="0">
                          <a:solidFill>
                            <a:schemeClr val="dk1"/>
                          </a:solidFill>
                          <a:effectLst/>
                          <a:latin typeface="+mn-lt"/>
                          <a:ea typeface="+mn-ea"/>
                          <a:cs typeface="+mn-cs"/>
                        </a:rPr>
                        <a:t>một bậc Hiền Triết (như đức Phật) cũng vậy, họ </a:t>
                      </a:r>
                      <a:r>
                        <a:rPr lang="en-US" sz="900" b="0" i="0" kern="1200" dirty="0" err="1" smtClean="0">
                          <a:solidFill>
                            <a:schemeClr val="dk1"/>
                          </a:solidFill>
                          <a:effectLst/>
                          <a:latin typeface="+mn-lt"/>
                          <a:ea typeface="+mn-ea"/>
                          <a:cs typeface="+mn-cs"/>
                        </a:rPr>
                        <a:t>lu</a:t>
                      </a:r>
                      <a:r>
                        <a:rPr lang="vi-VN" sz="900" b="0" i="0" kern="1200" dirty="0" smtClean="0">
                          <a:solidFill>
                            <a:schemeClr val="dk1"/>
                          </a:solidFill>
                          <a:effectLst/>
                          <a:latin typeface="+mn-lt"/>
                          <a:ea typeface="+mn-ea"/>
                          <a:cs typeface="+mn-cs"/>
                        </a:rPr>
                        <a:t>ôn</a:t>
                      </a:r>
                      <a:r>
                        <a:rPr lang="vi-VN" sz="900" b="0" i="0" kern="1200" baseline="0" dirty="0" smtClean="0">
                          <a:solidFill>
                            <a:schemeClr val="dk1"/>
                          </a:solidFill>
                          <a:effectLst/>
                          <a:latin typeface="+mn-lt"/>
                          <a:ea typeface="+mn-ea"/>
                          <a:cs typeface="+mn-cs"/>
                        </a:rPr>
                        <a:t> </a:t>
                      </a:r>
                      <a:r>
                        <a:rPr lang="vi-VN" sz="900" b="0" i="0" kern="1200" dirty="0" smtClean="0">
                          <a:solidFill>
                            <a:schemeClr val="dk1"/>
                          </a:solidFill>
                          <a:effectLst/>
                          <a:latin typeface="+mn-lt"/>
                          <a:ea typeface="+mn-ea"/>
                          <a:cs typeface="+mn-cs"/>
                        </a:rPr>
                        <a:t>thấy hành động của họ là phải và muốn mọi người đều thấy và làm như họ, ai thấy trái thì người đó không phải.</a:t>
                      </a:r>
                    </a:p>
                    <a:p>
                      <a:pPr algn="l" rtl="0" fontAlgn="ctr"/>
                      <a:endParaRPr lang="vi-VN" sz="900" b="0" i="0" kern="1200" dirty="0" smtClean="0">
                        <a:solidFill>
                          <a:schemeClr val="dk1"/>
                        </a:solidFill>
                        <a:effectLst/>
                        <a:latin typeface="+mn-lt"/>
                        <a:ea typeface="+mn-ea"/>
                        <a:cs typeface="+mn-cs"/>
                      </a:endParaRPr>
                    </a:p>
                    <a:p>
                      <a:pPr algn="l" rtl="0" fontAlgn="ctr"/>
                      <a:r>
                        <a:rPr lang="vi-VN" sz="900" b="0" i="0" kern="1200" dirty="0" smtClean="0">
                          <a:solidFill>
                            <a:schemeClr val="dk1"/>
                          </a:solidFill>
                          <a:effectLst/>
                          <a:latin typeface="+mn-lt"/>
                          <a:ea typeface="+mn-ea"/>
                          <a:cs typeface="+mn-cs"/>
                        </a:rPr>
                        <a:t>Tuy nhiên các bậc Hiền Triết luôn</a:t>
                      </a:r>
                      <a:r>
                        <a:rPr lang="vi-VN" sz="900" b="0" i="0" kern="1200" baseline="0" dirty="0" smtClean="0">
                          <a:solidFill>
                            <a:schemeClr val="dk1"/>
                          </a:solidFill>
                          <a:effectLst/>
                          <a:latin typeface="+mn-lt"/>
                          <a:ea typeface="+mn-ea"/>
                          <a:cs typeface="+mn-cs"/>
                        </a:rPr>
                        <a:t> </a:t>
                      </a:r>
                      <a:r>
                        <a:rPr lang="vi-VN" sz="900" b="0" i="0" kern="1200" dirty="0" smtClean="0">
                          <a:solidFill>
                            <a:schemeClr val="dk1"/>
                          </a:solidFill>
                          <a:effectLst/>
                          <a:latin typeface="+mn-lt"/>
                          <a:ea typeface="+mn-ea"/>
                          <a:cs typeface="+mn-cs"/>
                        </a:rPr>
                        <a:t>hành</a:t>
                      </a:r>
                      <a:r>
                        <a:rPr lang="vi-VN" sz="900" b="0" i="0" kern="1200" baseline="0" dirty="0" smtClean="0">
                          <a:solidFill>
                            <a:schemeClr val="dk1"/>
                          </a:solidFill>
                          <a:effectLst/>
                          <a:latin typeface="+mn-lt"/>
                          <a:ea typeface="+mn-ea"/>
                          <a:cs typeface="+mn-cs"/>
                        </a:rPr>
                        <a:t> động thuận theo Chân Lý (Luật của Tự Nhiên) và </a:t>
                      </a:r>
                      <a:r>
                        <a:rPr lang="vi-VN" sz="900" b="0" i="0" kern="1200" dirty="0" smtClean="0">
                          <a:solidFill>
                            <a:schemeClr val="dk1"/>
                          </a:solidFill>
                          <a:effectLst/>
                          <a:latin typeface="+mn-lt"/>
                          <a:ea typeface="+mn-ea"/>
                          <a:cs typeface="+mn-cs"/>
                        </a:rPr>
                        <a:t>không áp đặt hay áp lực để bắt mọi người cùng thấy và</a:t>
                      </a:r>
                      <a:r>
                        <a:rPr lang="vi-VN" sz="900" b="0" i="0" kern="1200" baseline="0" dirty="0" smtClean="0">
                          <a:solidFill>
                            <a:schemeClr val="dk1"/>
                          </a:solidFill>
                          <a:effectLst/>
                          <a:latin typeface="+mn-lt"/>
                          <a:ea typeface="+mn-ea"/>
                          <a:cs typeface="+mn-cs"/>
                        </a:rPr>
                        <a:t> làm </a:t>
                      </a:r>
                      <a:r>
                        <a:rPr lang="vi-VN" sz="900" b="0" i="0" kern="1200" dirty="0" smtClean="0">
                          <a:solidFill>
                            <a:schemeClr val="dk1"/>
                          </a:solidFill>
                          <a:effectLst/>
                          <a:latin typeface="+mn-lt"/>
                          <a:ea typeface="+mn-ea"/>
                          <a:cs typeface="+mn-cs"/>
                        </a:rPr>
                        <a:t>như mình vì họ biết rằng nếu đã là chân lý thì nó luôn luôn đúng ở mọi không gian và thời gian. Người kia chắc chắn sẽ TỰ giác ngộ được chân lý nhờ vào PHẬT TÁNH sẵn có trong mỗi người họ, chỉ là vấn đề thời  gian (trong một kiếp hay hơn) mà thôi. PHẬT TÁNH cũng không bị giới</a:t>
                      </a:r>
                      <a:r>
                        <a:rPr lang="en-US" sz="900" b="0" i="0" kern="1200" dirty="0" smtClean="0">
                          <a:solidFill>
                            <a:schemeClr val="dk1"/>
                          </a:solidFill>
                          <a:effectLst/>
                          <a:latin typeface="+mn-lt"/>
                          <a:ea typeface="+mn-ea"/>
                          <a:cs typeface="+mn-cs"/>
                        </a:rPr>
                        <a:t> </a:t>
                      </a:r>
                      <a:r>
                        <a:rPr lang="vi-VN" sz="900" b="0" i="0" kern="1200" dirty="0" smtClean="0">
                          <a:solidFill>
                            <a:schemeClr val="dk1"/>
                          </a:solidFill>
                          <a:effectLst/>
                          <a:latin typeface="+mn-lt"/>
                          <a:ea typeface="+mn-ea"/>
                          <a:cs typeface="+mn-cs"/>
                        </a:rPr>
                        <a:t>hạn</a:t>
                      </a:r>
                      <a:r>
                        <a:rPr lang="en-US" sz="900" b="0" i="0" kern="1200" dirty="0" smtClean="0">
                          <a:solidFill>
                            <a:schemeClr val="dk1"/>
                          </a:solidFill>
                          <a:effectLst/>
                          <a:latin typeface="+mn-lt"/>
                          <a:ea typeface="+mn-ea"/>
                          <a:cs typeface="+mn-cs"/>
                        </a:rPr>
                        <a:t> </a:t>
                      </a:r>
                      <a:r>
                        <a:rPr lang="vi-VN" sz="900" b="0" i="0" kern="1200" dirty="0" smtClean="0">
                          <a:solidFill>
                            <a:schemeClr val="dk1"/>
                          </a:solidFill>
                          <a:effectLst/>
                          <a:latin typeface="+mn-lt"/>
                          <a:ea typeface="+mn-ea"/>
                          <a:cs typeface="+mn-cs"/>
                        </a:rPr>
                        <a:t>trong không gian và thời gian.</a:t>
                      </a:r>
                      <a:br>
                        <a:rPr lang="vi-VN" sz="900" b="0" i="0" kern="1200" dirty="0" smtClean="0">
                          <a:solidFill>
                            <a:schemeClr val="dk1"/>
                          </a:solidFill>
                          <a:effectLst/>
                          <a:latin typeface="+mn-lt"/>
                          <a:ea typeface="+mn-ea"/>
                          <a:cs typeface="+mn-cs"/>
                        </a:rPr>
                      </a:br>
                      <a:endParaRPr lang="vi-VN" sz="900" b="0" i="0" kern="1200" dirty="0" smtClean="0">
                        <a:solidFill>
                          <a:schemeClr val="dk1"/>
                        </a:solidFill>
                        <a:effectLst/>
                        <a:latin typeface="+mn-lt"/>
                        <a:ea typeface="+mn-ea"/>
                        <a:cs typeface="+mn-cs"/>
                      </a:endParaRPr>
                    </a:p>
                    <a:p>
                      <a:pPr algn="l" rtl="0" fontAlgn="ctr"/>
                      <a:r>
                        <a:rPr lang="vi-VN" sz="900" b="0" i="0" kern="1200" dirty="0" smtClean="0">
                          <a:solidFill>
                            <a:schemeClr val="dk1"/>
                          </a:solidFill>
                          <a:effectLst/>
                          <a:latin typeface="+mn-lt"/>
                          <a:ea typeface="+mn-ea"/>
                          <a:cs typeface="+mn-cs"/>
                        </a:rPr>
                        <a:t>PHẬT TÁNH là một trí huệ vĩnh hằng, rất bình đẳng và tất cả chúng sanh đều có phần. Khi chúng ta đang tranh đấu ác liệt để biện hộ cho hành động của chúng ta thì PHẬT TÁNH của chúng ta cũng luôn làm việc để phán xét chúng ta. Nhờ vậy mà đôi khi chúng ta chợt cảm thấy «có điều gì đó không ổn» trong việc làm của chúng ta, có cái gì đó mà chúng ta không thể để cho thiên hạ biết. Đó chính là tiếng nói cảnh</a:t>
                      </a:r>
                      <a:r>
                        <a:rPr lang="vi-VN" sz="900" b="0" i="0" kern="1200" baseline="0" dirty="0" smtClean="0">
                          <a:solidFill>
                            <a:schemeClr val="dk1"/>
                          </a:solidFill>
                          <a:effectLst/>
                          <a:latin typeface="+mn-lt"/>
                          <a:ea typeface="+mn-ea"/>
                          <a:cs typeface="+mn-cs"/>
                        </a:rPr>
                        <a:t> tỉnh </a:t>
                      </a:r>
                      <a:r>
                        <a:rPr lang="vi-VN" sz="900" b="0" i="0" kern="1200" dirty="0" smtClean="0">
                          <a:solidFill>
                            <a:schemeClr val="dk1"/>
                          </a:solidFill>
                          <a:effectLst/>
                          <a:latin typeface="+mn-lt"/>
                          <a:ea typeface="+mn-ea"/>
                          <a:cs typeface="+mn-cs"/>
                        </a:rPr>
                        <a:t>của PHẬT TÁNH. PHẬT TÁNH sẽ hiện cảnh địa ngục hay thiên đàng ra để giúp cho ta học ra bài học nhân quả cho đến khi nào ta giác ngộ được chân lý đó thì thôi. Điều đó lý giải được câu chuyện tại sao cảnh</a:t>
                      </a:r>
                      <a:r>
                        <a:rPr lang="vi-VN" sz="900" b="0" i="0" kern="1200" baseline="0" dirty="0" smtClean="0">
                          <a:solidFill>
                            <a:schemeClr val="dk1"/>
                          </a:solidFill>
                          <a:effectLst/>
                          <a:latin typeface="+mn-lt"/>
                          <a:ea typeface="+mn-ea"/>
                          <a:cs typeface="+mn-cs"/>
                        </a:rPr>
                        <a:t> </a:t>
                      </a:r>
                      <a:r>
                        <a:rPr lang="vi-VN" sz="900" b="0" i="0" kern="1200" dirty="0" smtClean="0">
                          <a:solidFill>
                            <a:schemeClr val="dk1"/>
                          </a:solidFill>
                          <a:effectLst/>
                          <a:latin typeface="+mn-lt"/>
                          <a:ea typeface="+mn-ea"/>
                          <a:cs typeface="+mn-cs"/>
                        </a:rPr>
                        <a:t>Diêm Vương hiện</a:t>
                      </a:r>
                      <a:r>
                        <a:rPr lang="vi-VN" sz="900" b="0" i="0" kern="1200" baseline="0" dirty="0" smtClean="0">
                          <a:solidFill>
                            <a:schemeClr val="dk1"/>
                          </a:solidFill>
                          <a:effectLst/>
                          <a:latin typeface="+mn-lt"/>
                          <a:ea typeface="+mn-ea"/>
                          <a:cs typeface="+mn-cs"/>
                        </a:rPr>
                        <a:t> ra trừng phạt ta một cách không cưỡng lại nổi.</a:t>
                      </a:r>
                      <a:r>
                        <a:rPr lang="vi-VN" sz="900" b="0" i="0" kern="1200" dirty="0" smtClean="0">
                          <a:solidFill>
                            <a:schemeClr val="dk1"/>
                          </a:solidFill>
                          <a:effectLst/>
                          <a:latin typeface="+mn-lt"/>
                          <a:ea typeface="+mn-ea"/>
                          <a:cs typeface="+mn-cs"/>
                        </a:rPr>
                        <a:t> Bởi vì Diêm Vương là hiện thân phẫn nộ của PHẬT TÁNH, là chuyển tải được tiếng nói cảnh</a:t>
                      </a:r>
                      <a:r>
                        <a:rPr lang="vi-VN" sz="900" b="0" i="0" kern="1200" baseline="0" dirty="0" smtClean="0">
                          <a:solidFill>
                            <a:schemeClr val="dk1"/>
                          </a:solidFill>
                          <a:effectLst/>
                          <a:latin typeface="+mn-lt"/>
                          <a:ea typeface="+mn-ea"/>
                          <a:cs typeface="+mn-cs"/>
                        </a:rPr>
                        <a:t> tỉnh </a:t>
                      </a:r>
                      <a:r>
                        <a:rPr lang="vi-VN" sz="900" b="0" i="0" kern="1200" dirty="0" smtClean="0">
                          <a:solidFill>
                            <a:schemeClr val="dk1"/>
                          </a:solidFill>
                          <a:effectLst/>
                          <a:latin typeface="+mn-lt"/>
                          <a:ea typeface="+mn-ea"/>
                          <a:cs typeface="+mn-cs"/>
                        </a:rPr>
                        <a:t>của PHẬT TÁNH.</a:t>
                      </a:r>
                    </a:p>
                    <a:p>
                      <a:pPr algn="l" rtl="0" fontAlgn="ctr"/>
                      <a:r>
                        <a:rPr lang="vi-VN" sz="900" b="0" i="0" kern="1200" dirty="0" smtClean="0">
                          <a:solidFill>
                            <a:schemeClr val="dk1"/>
                          </a:solidFill>
                          <a:effectLst/>
                          <a:latin typeface="+mn-lt"/>
                          <a:ea typeface="+mn-ea"/>
                          <a:cs typeface="+mn-cs"/>
                        </a:rPr>
                        <a:t>Biết được ta có PHẬT TÁNH và</a:t>
                      </a:r>
                      <a:r>
                        <a:rPr lang="vi-VN" sz="900" b="0" i="0" kern="1200" baseline="0" dirty="0" smtClean="0">
                          <a:solidFill>
                            <a:schemeClr val="dk1"/>
                          </a:solidFill>
                          <a:effectLst/>
                          <a:latin typeface="+mn-lt"/>
                          <a:ea typeface="+mn-ea"/>
                          <a:cs typeface="+mn-cs"/>
                        </a:rPr>
                        <a:t> nhờ đó có thể thành Phật Chánh Đẳng Giác</a:t>
                      </a:r>
                      <a:r>
                        <a:rPr lang="en-US" sz="900" b="0" i="0" kern="1200" baseline="0" dirty="0" smtClean="0">
                          <a:solidFill>
                            <a:schemeClr val="dk1"/>
                          </a:solidFill>
                          <a:effectLst/>
                          <a:latin typeface="+mn-lt"/>
                          <a:ea typeface="+mn-ea"/>
                          <a:cs typeface="+mn-cs"/>
                        </a:rPr>
                        <a:t> </a:t>
                      </a:r>
                      <a:r>
                        <a:rPr lang="vi-VN" sz="900" b="0" i="0" kern="1200" baseline="0" dirty="0" smtClean="0">
                          <a:solidFill>
                            <a:schemeClr val="dk1"/>
                          </a:solidFill>
                          <a:effectLst/>
                          <a:latin typeface="+mn-lt"/>
                          <a:ea typeface="+mn-ea"/>
                          <a:cs typeface="+mn-cs"/>
                        </a:rPr>
                        <a:t>để độ chúng sanh </a:t>
                      </a:r>
                      <a:r>
                        <a:rPr lang="vi-VN" sz="900" b="0" i="0" kern="1200" dirty="0" smtClean="0">
                          <a:solidFill>
                            <a:schemeClr val="dk1"/>
                          </a:solidFill>
                          <a:effectLst/>
                          <a:latin typeface="+mn-lt"/>
                          <a:ea typeface="+mn-ea"/>
                          <a:cs typeface="+mn-cs"/>
                        </a:rPr>
                        <a:t>là tinh thần của Kinh Pháp Hoa. Nhận ra được bí mật này sẽ giúp cho ta điều chỉnh thân tâm cho thật phù hợp với PHẬT TÁNH để thế giới</a:t>
                      </a:r>
                      <a:r>
                        <a:rPr lang="vi-VN" sz="900" b="0" i="0" kern="1200" baseline="0" dirty="0" smtClean="0">
                          <a:solidFill>
                            <a:schemeClr val="dk1"/>
                          </a:solidFill>
                          <a:effectLst/>
                          <a:latin typeface="+mn-lt"/>
                          <a:ea typeface="+mn-ea"/>
                          <a:cs typeface="+mn-cs"/>
                        </a:rPr>
                        <a:t> </a:t>
                      </a:r>
                      <a:r>
                        <a:rPr lang="vi-VN" sz="900" b="0" i="0" kern="1200" dirty="0" smtClean="0">
                          <a:solidFill>
                            <a:schemeClr val="dk1"/>
                          </a:solidFill>
                          <a:effectLst/>
                          <a:latin typeface="+mn-lt"/>
                          <a:ea typeface="+mn-ea"/>
                          <a:cs typeface="+mn-cs"/>
                        </a:rPr>
                        <a:t>Phật luôn hiện hữu trong ta, giúp cho ta dư sức thành Phật. </a:t>
                      </a:r>
                      <a:r>
                        <a:rPr lang="vi-VN" sz="900" b="0" i="0" kern="1200" smtClean="0">
                          <a:solidFill>
                            <a:schemeClr val="dk1"/>
                          </a:solidFill>
                          <a:effectLst/>
                          <a:latin typeface="+mn-lt"/>
                          <a:ea typeface="+mn-ea"/>
                          <a:cs typeface="+mn-cs"/>
                        </a:rPr>
                        <a:t>Từ đây, sự tu tập của ta bắt đầu có nền tảng vững chắc.</a:t>
                      </a:r>
                      <a:endParaRPr lang="vi-VN" sz="900" b="0" i="0" kern="1200" dirty="0">
                        <a:solidFill>
                          <a:schemeClr val="dk1"/>
                        </a:solidFill>
                        <a:effectLst/>
                        <a:latin typeface="+mn-lt"/>
                        <a:ea typeface="+mn-ea"/>
                        <a:cs typeface="+mn-cs"/>
                      </a:endParaRPr>
                    </a:p>
                  </a:txBody>
                  <a:tcPr marL="9525" marR="9525" marT="9525" marB="0"/>
                </a:tc>
                <a:tc>
                  <a:txBody>
                    <a:bodyPr/>
                    <a:lstStyle/>
                    <a:p>
                      <a:pPr algn="l" rtl="0" fontAlgn="ctr"/>
                      <a:r>
                        <a:rPr lang="en-US" sz="900" b="0" i="0" u="none" strike="noStrike" dirty="0" smtClean="0">
                          <a:solidFill>
                            <a:srgbClr val="000000"/>
                          </a:solidFill>
                          <a:effectLst/>
                          <a:latin typeface="Arial"/>
                        </a:rPr>
                        <a:t>Naturally human is always very eloquent and affirmative to defend our action, even when that action goes against many other people's thought or action.</a:t>
                      </a:r>
                    </a:p>
                    <a:p>
                      <a:pPr algn="l" rtl="0" fontAlgn="ctr"/>
                      <a:endParaRPr lang="en-US" sz="900" b="0" i="0" u="none" strike="noStrike" dirty="0" smtClean="0">
                        <a:solidFill>
                          <a:srgbClr val="000000"/>
                        </a:solidFill>
                        <a:effectLst/>
                        <a:latin typeface="Arial"/>
                      </a:endParaRPr>
                    </a:p>
                    <a:p>
                      <a:pPr algn="l" rtl="0" fontAlgn="ctr"/>
                      <a:endParaRPr lang="vi-VN" sz="900" b="0" i="0" u="none" strike="noStrike" baseline="0" dirty="0" smtClean="0">
                        <a:solidFill>
                          <a:srgbClr val="000000"/>
                        </a:solidFill>
                        <a:effectLst/>
                        <a:latin typeface="Arial"/>
                      </a:endParaRPr>
                    </a:p>
                    <a:p>
                      <a:pPr algn="l" rtl="0" fontAlgn="ctr"/>
                      <a:r>
                        <a:rPr lang="en-US" sz="900" b="0" i="0" u="none" strike="noStrike" baseline="0" dirty="0" smtClean="0">
                          <a:solidFill>
                            <a:srgbClr val="000000"/>
                          </a:solidFill>
                          <a:effectLst/>
                          <a:latin typeface="Arial"/>
                        </a:rPr>
                        <a:t>Whether as a violent person or a Great Sage (such as </a:t>
                      </a:r>
                      <a:r>
                        <a:rPr lang="en-US" sz="900" b="0" i="0" u="none" strike="noStrike" baseline="0" dirty="0" err="1" smtClean="0">
                          <a:solidFill>
                            <a:srgbClr val="000000"/>
                          </a:solidFill>
                          <a:effectLst/>
                          <a:latin typeface="Arial"/>
                        </a:rPr>
                        <a:t>Sakya</a:t>
                      </a:r>
                      <a:r>
                        <a:rPr lang="en-US" sz="900" b="0" i="0" u="none" strike="noStrike" baseline="0" dirty="0" smtClean="0">
                          <a:solidFill>
                            <a:srgbClr val="000000"/>
                          </a:solidFill>
                          <a:effectLst/>
                          <a:latin typeface="Arial"/>
                        </a:rPr>
                        <a:t> Muni Buddha), they </a:t>
                      </a:r>
                      <a:r>
                        <a:rPr lang="vi-VN" sz="900" b="0" i="0" u="none" strike="noStrike" baseline="0" dirty="0" smtClean="0">
                          <a:solidFill>
                            <a:srgbClr val="000000"/>
                          </a:solidFill>
                          <a:effectLst/>
                          <a:latin typeface="Arial"/>
                        </a:rPr>
                        <a:t>always regard their act as righteous and want that everyone see and follow the same way. Whoever sees differently is not on the right path.</a:t>
                      </a:r>
                    </a:p>
                    <a:p>
                      <a:pPr algn="l" rtl="0" fontAlgn="ctr"/>
                      <a:endParaRPr lang="vi-VN" sz="900" b="0" i="0" u="none" strike="noStrike" baseline="0" dirty="0" smtClean="0">
                        <a:solidFill>
                          <a:srgbClr val="000000"/>
                        </a:solidFill>
                        <a:effectLst/>
                        <a:latin typeface="Arial"/>
                      </a:endParaRPr>
                    </a:p>
                    <a:p>
                      <a:pPr algn="l" rtl="0" fontAlgn="ctr"/>
                      <a:r>
                        <a:rPr lang="vi-VN" sz="900" b="0" i="0" u="none" strike="noStrike" baseline="0" dirty="0" smtClean="0">
                          <a:solidFill>
                            <a:srgbClr val="000000"/>
                          </a:solidFill>
                          <a:effectLst/>
                          <a:latin typeface="Arial"/>
                        </a:rPr>
                        <a:t>However, Great Sages always act in accord with the Ultimate Truth (i.e. Universal Law) and never impose or use any aggression to subdue others to see and perform like Them because They know that the Ultimate Truth is always right in any space and time. Others will one day master the Ultimate Truth thanks to the Buddhahood that is always available to their mind, in a matter of time (in one or many lives). Buddhahood is not bound by space and time and not owned by anyone exclusively.</a:t>
                      </a:r>
                    </a:p>
                    <a:p>
                      <a:pPr algn="l" rtl="0" fontAlgn="ctr"/>
                      <a:endParaRPr lang="vi-VN" sz="900" b="0" i="0" u="none" strike="noStrike" baseline="0" dirty="0" smtClean="0">
                        <a:solidFill>
                          <a:srgbClr val="000000"/>
                        </a:solidFill>
                        <a:effectLst/>
                        <a:latin typeface="Arial"/>
                      </a:endParaRPr>
                    </a:p>
                    <a:p>
                      <a:pPr algn="l" rtl="0" fontAlgn="ctr"/>
                      <a:r>
                        <a:rPr lang="vi-VN" sz="900" b="0" i="0" u="none" strike="noStrike" baseline="0" dirty="0" smtClean="0">
                          <a:solidFill>
                            <a:srgbClr val="000000"/>
                          </a:solidFill>
                          <a:effectLst/>
                          <a:latin typeface="Arial"/>
                        </a:rPr>
                        <a:t>Buddhahood is a source of infinite wisdom, very equal and accessible to every sentitent being. While we are fighting fiercly to defend our act, the Buddhahood is also constantly judging us. That’s why, sometimes we unconciously realize that «there seems something wrong» in our act, that there is some dark secret that should be hidden from the Grand Public. This is the warning voice of the Buddhahood. The Buddhahood will show the Hell or Paradise scene to help us to master the Universal Law until we get it. This explains why we cannot turn away from the scene of us being punished by the Hell’s Devils (although these images are reproduced in our mind). This is because Hell’s Devils are wrathful manifestations of Buddhahood, capable of delivering the warning voice of Buddhahood.</a:t>
                      </a:r>
                    </a:p>
                    <a:p>
                      <a:pPr algn="l" rtl="0" fontAlgn="ctr"/>
                      <a:endParaRPr lang="vi-VN" sz="900" b="0" i="0" u="none" strike="noStrike" baseline="0" dirty="0" smtClean="0">
                        <a:solidFill>
                          <a:srgbClr val="000000"/>
                        </a:solidFill>
                        <a:effectLst/>
                        <a:latin typeface="Arial"/>
                      </a:endParaRPr>
                    </a:p>
                    <a:p>
                      <a:pPr algn="l" rtl="0" fontAlgn="ctr"/>
                      <a:r>
                        <a:rPr lang="vi-VN" sz="900" b="0" i="0" u="none" strike="noStrike" baseline="0" dirty="0" smtClean="0">
                          <a:solidFill>
                            <a:srgbClr val="000000"/>
                          </a:solidFill>
                          <a:effectLst/>
                          <a:latin typeface="Arial"/>
                        </a:rPr>
                        <a:t>Arwareness about the availability of the Buddhahood and thanks to which a sentient being can become a Buddha to guide all sentient beings is the core idea of Lotus Sutra. Mastering this secret will help us to align our body </a:t>
                      </a:r>
                      <a:r>
                        <a:rPr lang="vi-VN" sz="900" b="0" i="0" u="none" strike="noStrike" baseline="0" dirty="0" smtClean="0">
                          <a:solidFill>
                            <a:srgbClr val="000000"/>
                          </a:solidFill>
                          <a:effectLst/>
                          <a:latin typeface="+mn-lt"/>
                        </a:rPr>
                        <a:t>and mind to </a:t>
                      </a:r>
                      <a:r>
                        <a:rPr lang="vi-VN" sz="900" b="0" i="0" u="none" strike="noStrike" baseline="0" dirty="0" smtClean="0">
                          <a:solidFill>
                            <a:srgbClr val="000000"/>
                          </a:solidFill>
                          <a:effectLst/>
                          <a:latin typeface="Arial"/>
                        </a:rPr>
                        <a:t>be in accord with the Buddhahood so that the Buddha Realm is always present in us, which is the essential condition for us to become Buddha. From this point on, our Buddhist practice starts with a good foundation.</a:t>
                      </a:r>
                      <a:endParaRPr lang="vi-VN" sz="900" b="0" i="0" u="none" strike="noStrike" dirty="0">
                        <a:solidFill>
                          <a:srgbClr val="000000"/>
                        </a:solidFill>
                        <a:effectLst/>
                        <a:latin typeface="Arial"/>
                      </a:endParaRPr>
                    </a:p>
                  </a:txBody>
                  <a:tcPr marL="9525" marR="9525" marT="9525" marB="0"/>
                </a:tc>
              </a:tr>
              <a:tr h="210832">
                <a:tc>
                  <a:txBody>
                    <a:bodyPr/>
                    <a:lstStyle/>
                    <a:p>
                      <a:pPr algn="just" fontAlgn="ctr"/>
                      <a:r>
                        <a:rPr lang="vi-VN" sz="900" b="0" i="0" u="none" strike="noStrike" dirty="0" smtClean="0">
                          <a:solidFill>
                            <a:srgbClr val="000000"/>
                          </a:solidFill>
                          <a:effectLst/>
                          <a:latin typeface="Arial"/>
                        </a:rPr>
                        <a:t>Cám</a:t>
                      </a:r>
                      <a:r>
                        <a:rPr lang="vi-VN" sz="900" b="0" i="0" u="none" strike="noStrike" baseline="0" dirty="0" smtClean="0">
                          <a:solidFill>
                            <a:srgbClr val="000000"/>
                          </a:solidFill>
                          <a:effectLst/>
                          <a:latin typeface="Arial"/>
                        </a:rPr>
                        <a:t> ơn con ND</a:t>
                      </a:r>
                      <a:endParaRPr lang="vi-VN" sz="900" b="0" i="0" u="none" strike="noStrike" dirty="0">
                        <a:solidFill>
                          <a:srgbClr val="000000"/>
                        </a:solidFill>
                        <a:effectLst/>
                        <a:latin typeface="Arial"/>
                      </a:endParaRPr>
                    </a:p>
                  </a:txBody>
                  <a:tcPr marL="9525" marR="9525" marT="9525" marB="0" anchor="ctr"/>
                </a:tc>
                <a:tc>
                  <a:txBody>
                    <a:bodyPr/>
                    <a:lstStyle/>
                    <a:p>
                      <a:pPr algn="l" rtl="0" fontAlgn="ctr"/>
                      <a:r>
                        <a:rPr lang="vi-VN" sz="900" b="0" i="0" u="none" strike="noStrike" dirty="0" smtClean="0">
                          <a:solidFill>
                            <a:srgbClr val="000000"/>
                          </a:solidFill>
                          <a:effectLst/>
                          <a:latin typeface="Arial"/>
                        </a:rPr>
                        <a:t>Thank you ND</a:t>
                      </a:r>
                      <a:endParaRPr lang="vi-VN" sz="900" b="0" i="0" u="none" strike="noStrike" dirty="0">
                        <a:solidFill>
                          <a:srgbClr val="000000"/>
                        </a:solidFill>
                        <a:effectLst/>
                        <a:latin typeface="Arial"/>
                      </a:endParaRPr>
                    </a:p>
                  </a:txBody>
                  <a:tcPr marL="9525" marR="9525" marT="9525" marB="0" anchor="ctr"/>
                </a:tc>
              </a:tr>
            </a:tbl>
          </a:graphicData>
        </a:graphic>
      </p:graphicFrame>
    </p:spTree>
    <p:extLst>
      <p:ext uri="{BB962C8B-B14F-4D97-AF65-F5344CB8AC3E}">
        <p14:creationId xmlns:p14="http://schemas.microsoft.com/office/powerpoint/2010/main" val="16039458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1125</TotalTime>
  <Words>420</Words>
  <Application>Microsoft Office PowerPoint</Application>
  <PresentationFormat>On-screen Show (4:3)</PresentationFormat>
  <Paragraphs>29</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Phật tánh</vt:lpstr>
      <vt:lpstr>Phật Tánh: Giải thích cho em bé Buddhahood: As explained to a toddler</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Vài điều suy tư cho một bộ máy hành chánh tinh gọn</dc:title>
  <dc:creator>GINADOHA</dc:creator>
  <cp:lastModifiedBy>GINADOHA</cp:lastModifiedBy>
  <cp:revision>40</cp:revision>
  <dcterms:created xsi:type="dcterms:W3CDTF">2018-01-19T15:02:55Z</dcterms:created>
  <dcterms:modified xsi:type="dcterms:W3CDTF">2018-12-05T06:20:24Z</dcterms:modified>
</cp:coreProperties>
</file>