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09" autoAdjust="0"/>
  </p:normalViewPr>
  <p:slideViewPr>
    <p:cSldViewPr>
      <p:cViewPr varScale="1">
        <p:scale>
          <a:sx n="84" d="100"/>
          <a:sy n="84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C606D-DFD1-4506-9BD8-BA46E9443AF6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10D2B-6CF7-4913-8412-F33E9B2437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729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26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99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4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234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78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43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204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559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28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329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67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6E0E-33AF-411D-86FE-D803C1808AFD}" type="datetimeFigureOut">
              <a:rPr lang="vi-VN" smtClean="0"/>
              <a:t>15/02/2020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CADB-AAA5-48CD-A659-BB574C1748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69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ddhanet.net/e-learning/history/lohans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18 </a:t>
            </a:r>
            <a:r>
              <a:rPr lang="en-US" dirty="0" err="1"/>
              <a:t>vị</a:t>
            </a:r>
            <a:r>
              <a:rPr lang="en-US" dirty="0"/>
              <a:t> A La </a:t>
            </a:r>
            <a:r>
              <a:rPr lang="en-US" dirty="0" err="1"/>
              <a:t>Hán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 dirty="0">
                <a:hlinkClick r:id="rId2"/>
              </a:rPr>
              <a:t>http://www.buddhanet.net/e-learning/history/lohans.htm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725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itchFamily="34" charset="0"/>
              </a:rPr>
              <a:t>Open Heart Lohan: Gobaka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880540"/>
              </p:ext>
            </p:extLst>
          </p:nvPr>
        </p:nvGraphicFramePr>
        <p:xfrm>
          <a:off x="457200" y="4953000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Open the heart and there is Buddha, </a:t>
                      </a:r>
                    </a:p>
                    <a:p>
                      <a:r>
                        <a:rPr lang="en-US" dirty="0"/>
                        <a:t>Each displaying his prowess. </a:t>
                      </a:r>
                    </a:p>
                    <a:p>
                      <a:r>
                        <a:rPr lang="en-US" dirty="0"/>
                        <a:t>The two should not compete, </a:t>
                      </a:r>
                    </a:p>
                    <a:p>
                      <a:r>
                        <a:rPr lang="en-US" dirty="0"/>
                        <a:t>For Buddha's power is boundless.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Khai Tâm (Jivaka)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en-US" dirty="0" err="1">
                          <a:latin typeface="Calibri" pitchFamily="34" charset="0"/>
                        </a:rPr>
                        <a:t>Phật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Calibri" pitchFamily="34" charset="0"/>
                        </a:rPr>
                        <a:t>và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dirty="0" err="1">
                          <a:latin typeface="Calibri" pitchFamily="34" charset="0"/>
                        </a:rPr>
                        <a:t>Tâm</a:t>
                      </a:r>
                      <a:endParaRPr lang="en-US" baseline="0" dirty="0">
                        <a:latin typeface="Calibri" pitchFamily="34" charset="0"/>
                      </a:endParaRPr>
                    </a:p>
                    <a:p>
                      <a:r>
                        <a:rPr lang="en-US" baseline="0" dirty="0" err="1">
                          <a:latin typeface="Calibri" pitchFamily="34" charset="0"/>
                        </a:rPr>
                        <a:t>Tánh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Calibri" pitchFamily="34" charset="0"/>
                        </a:rPr>
                        <a:t>và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Calibri" pitchFamily="34" charset="0"/>
                        </a:rPr>
                        <a:t>tướng</a:t>
                      </a:r>
                      <a:endParaRPr lang="en-US" baseline="0" dirty="0">
                        <a:latin typeface="Calibri" pitchFamily="34" charset="0"/>
                      </a:endParaRPr>
                    </a:p>
                    <a:p>
                      <a:r>
                        <a:rPr lang="en-US" baseline="0" dirty="0" err="1">
                          <a:latin typeface="Calibri" pitchFamily="34" charset="0"/>
                        </a:rPr>
                        <a:t>Tịch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Calibri" pitchFamily="34" charset="0"/>
                        </a:rPr>
                        <a:t>và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Calibri" pitchFamily="34" charset="0"/>
                        </a:rPr>
                        <a:t>chiếu</a:t>
                      </a:r>
                      <a:endParaRPr lang="en-US" baseline="0" dirty="0">
                        <a:latin typeface="Calibri" pitchFamily="34" charset="0"/>
                      </a:endParaRPr>
                    </a:p>
                    <a:p>
                      <a:r>
                        <a:rPr lang="en-US" baseline="0" dirty="0" err="1">
                          <a:latin typeface="Calibri" pitchFamily="34" charset="0"/>
                        </a:rPr>
                        <a:t>Khắp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Calibri" pitchFamily="34" charset="0"/>
                        </a:rPr>
                        <a:t>muôn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Calibri" pitchFamily="34" charset="0"/>
                        </a:rPr>
                        <a:t>phương</a:t>
                      </a:r>
                      <a:endParaRPr lang="vi-VN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7650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71114"/>
            <a:ext cx="3760308" cy="3590925"/>
          </a:xfrm>
          <a:prstGeom prst="rect">
            <a:avLst/>
          </a:prstGeom>
        </p:spPr>
      </p:pic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A13D0BA-A39A-4422-A199-4BEE5AEC2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0" y="24765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2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Raised Hand </a:t>
            </a:r>
            <a:r>
              <a:rPr lang="en-US" dirty="0" err="1"/>
              <a:t>Lohan</a:t>
            </a:r>
            <a:r>
              <a:rPr lang="en-US" dirty="0"/>
              <a:t> - </a:t>
            </a:r>
            <a:r>
              <a:rPr lang="en-US" dirty="0" err="1"/>
              <a:t>Pantha</a:t>
            </a:r>
            <a:r>
              <a:rPr lang="en-US" dirty="0"/>
              <a:t> the Elder</a:t>
            </a:r>
            <a:endParaRPr lang="vi-V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680597"/>
              </p:ext>
            </p:extLst>
          </p:nvPr>
        </p:nvGraphicFramePr>
        <p:xfrm>
          <a:off x="457200" y="4953000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Easy and comfortable, </a:t>
                      </a:r>
                    </a:p>
                    <a:p>
                      <a:r>
                        <a:rPr lang="en-US" dirty="0"/>
                        <a:t>Yawning and stretching. </a:t>
                      </a:r>
                    </a:p>
                    <a:p>
                      <a:r>
                        <a:rPr lang="en-US" dirty="0"/>
                        <a:t>In a state of omniscience, </a:t>
                      </a:r>
                    </a:p>
                    <a:p>
                      <a:r>
                        <a:rPr lang="en-US" dirty="0"/>
                        <a:t>Contented with his own lot.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Thám Thủ (Panthaka)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Tọa thiền chỉ thấy ..Tâm thôi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Xả thiền thấy cả đất trời... nhẹ tênh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7650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09" y="1264920"/>
            <a:ext cx="2994791" cy="3581400"/>
          </a:xfrm>
          <a:prstGeom prst="rect">
            <a:avLst/>
          </a:prstGeom>
        </p:spPr>
      </p:pic>
      <p:pic>
        <p:nvPicPr>
          <p:cNvPr id="7" name="Picture 6" descr="A picture containing black, piece, white&#10;&#10;Description automatically generated">
            <a:extLst>
              <a:ext uri="{FF2B5EF4-FFF2-40B4-BE49-F238E27FC236}">
                <a16:creationId xmlns:a16="http://schemas.microsoft.com/office/drawing/2014/main" id="{CF7AE54F-6D74-49B2-9212-683DFFDE8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08" y="2476368"/>
            <a:ext cx="1905131" cy="19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itchFamily="34" charset="0"/>
              </a:rPr>
              <a:t>Thinking Lohan: Rahula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010361"/>
              </p:ext>
            </p:extLst>
          </p:nvPr>
        </p:nvGraphicFramePr>
        <p:xfrm>
          <a:off x="457200" y="4953000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Pondering and meditating, </a:t>
                      </a:r>
                    </a:p>
                    <a:p>
                      <a:r>
                        <a:rPr lang="en-US" dirty="0"/>
                        <a:t>Understanding it all. </a:t>
                      </a:r>
                    </a:p>
                    <a:p>
                      <a:r>
                        <a:rPr lang="en-US" dirty="0"/>
                        <a:t>Above this world and free from conventions, </a:t>
                      </a:r>
                    </a:p>
                    <a:p>
                      <a:r>
                        <a:rPr lang="en-US" dirty="0"/>
                        <a:t>Compassion conveyed up to the Ninth Heaven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Trầm Tư (Rāhula)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Thiền</a:t>
                      </a:r>
                      <a:r>
                        <a:rPr lang="vi-VN" baseline="0" dirty="0">
                          <a:latin typeface="Calibri" pitchFamily="34" charset="0"/>
                        </a:rPr>
                        <a:t> quán đăm chiêu</a:t>
                      </a:r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Thấu</a:t>
                      </a:r>
                      <a:r>
                        <a:rPr lang="vi-VN" baseline="0" dirty="0">
                          <a:latin typeface="Calibri" pitchFamily="34" charset="0"/>
                        </a:rPr>
                        <a:t> hiểu mọi điều</a:t>
                      </a: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Siêu xuất tam giới</a:t>
                      </a: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Chuyển bi từ diệu</a:t>
                      </a:r>
                      <a:endParaRPr lang="vi-VN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7650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0627"/>
            <a:ext cx="3105669" cy="3762375"/>
          </a:xfrm>
          <a:prstGeom prst="rect">
            <a:avLst/>
          </a:prstGeom>
        </p:spPr>
      </p:pic>
      <p:pic>
        <p:nvPicPr>
          <p:cNvPr id="7" name="Picture 6" descr="A picture containing indoor, black, piece, white&#10;&#10;Description automatically generated">
            <a:extLst>
              <a:ext uri="{FF2B5EF4-FFF2-40B4-BE49-F238E27FC236}">
                <a16:creationId xmlns:a16="http://schemas.microsoft.com/office/drawing/2014/main" id="{ACDCB0E7-B760-4169-B3E0-1207DDF14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69" y="2560320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itchFamily="34" charset="0"/>
              </a:rPr>
              <a:t>Scratched Ear Lohan: Nagasena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594800"/>
              </p:ext>
            </p:extLst>
          </p:nvPr>
        </p:nvGraphicFramePr>
        <p:xfrm>
          <a:off x="457200" y="4953000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Leisurely and contented, </a:t>
                      </a:r>
                    </a:p>
                    <a:p>
                      <a:r>
                        <a:rPr lang="en-US" dirty="0"/>
                        <a:t>Happy and knowledgeable. </a:t>
                      </a:r>
                    </a:p>
                    <a:p>
                      <a:r>
                        <a:rPr lang="en-US" dirty="0"/>
                        <a:t>Full of wit and </a:t>
                      </a:r>
                      <a:r>
                        <a:rPr lang="en-US" dirty="0" err="1"/>
                        <a:t>humour</a:t>
                      </a:r>
                      <a:r>
                        <a:rPr lang="en-US" dirty="0"/>
                        <a:t>, </a:t>
                      </a:r>
                    </a:p>
                    <a:p>
                      <a:r>
                        <a:rPr lang="en-US" dirty="0"/>
                        <a:t>Exuberant with interest.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Khoái Nhĩ (Nāgasena)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Tai nghe muôn vạn khổ sầu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Được, mất ...mặc kệ, lo âu mà gì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76500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3267347" cy="35052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CD761B0-C8C8-4E37-9995-746143B6A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47" y="2581547"/>
            <a:ext cx="1799953" cy="17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4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itchFamily="34" charset="0"/>
              </a:rPr>
              <a:t>Calico Bag Lohan: Angida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45427"/>
              </p:ext>
            </p:extLst>
          </p:nvPr>
        </p:nvGraphicFramePr>
        <p:xfrm>
          <a:off x="457200" y="4953000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Buddha of infinite life, </a:t>
                      </a:r>
                    </a:p>
                    <a:p>
                      <a:r>
                        <a:rPr lang="en-US" dirty="0"/>
                        <a:t>Valuable bag containing </a:t>
                      </a:r>
                    </a:p>
                    <a:p>
                      <a:r>
                        <a:rPr lang="en-US" dirty="0"/>
                        <a:t>secrets of heaven and earth. </a:t>
                      </a:r>
                    </a:p>
                    <a:p>
                      <a:r>
                        <a:rPr lang="en-US" dirty="0"/>
                        <a:t>Happy and contented, </a:t>
                      </a:r>
                    </a:p>
                    <a:p>
                      <a:r>
                        <a:rPr lang="en-US" dirty="0"/>
                        <a:t>Cheerful and joyful is he.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Bố Đại (Angada)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Vai mang một túi ...tình thương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Niềm vui trổ nụ trên đường độ sanh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7650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12" y="1219200"/>
            <a:ext cx="2304288" cy="3600450"/>
          </a:xfrm>
          <a:prstGeom prst="rect">
            <a:avLst/>
          </a:prstGeom>
        </p:spPr>
      </p:pic>
      <p:pic>
        <p:nvPicPr>
          <p:cNvPr id="7" name="Picture 6" descr="A picture containing black, piece, white&#10;&#10;Description automatically generated">
            <a:extLst>
              <a:ext uri="{FF2B5EF4-FFF2-40B4-BE49-F238E27FC236}">
                <a16:creationId xmlns:a16="http://schemas.microsoft.com/office/drawing/2014/main" id="{2DBCFCEF-D2C6-4DA2-BBB2-5622EA780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2" y="26289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Plantain Lohan: Vanavasa</a:t>
            </a:r>
            <a:endParaRPr lang="vi-V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126795"/>
              </p:ext>
            </p:extLst>
          </p:nvPr>
        </p:nvGraphicFramePr>
        <p:xfrm>
          <a:off x="685800" y="4639898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880">
                <a:tc>
                  <a:txBody>
                    <a:bodyPr/>
                    <a:lstStyle/>
                    <a:p>
                      <a:r>
                        <a:rPr lang="en-US" dirty="0"/>
                        <a:t>Carefree and leisurely, </a:t>
                      </a:r>
                    </a:p>
                    <a:p>
                      <a:r>
                        <a:rPr lang="en-US" dirty="0"/>
                        <a:t>Disdainfully regards the Great Void. </a:t>
                      </a:r>
                    </a:p>
                    <a:p>
                      <a:r>
                        <a:rPr lang="en-US" dirty="0"/>
                        <a:t>With celestial airs and religious spirit, </a:t>
                      </a:r>
                    </a:p>
                    <a:p>
                      <a:r>
                        <a:rPr lang="en-US" dirty="0"/>
                        <a:t>Transcending this mortal world.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Ba Tiêu (Vanavāsin)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Rong chơi</a:t>
                      </a:r>
                      <a:r>
                        <a:rPr lang="vi-VN" baseline="0" dirty="0">
                          <a:latin typeface="Calibri" pitchFamily="34" charset="0"/>
                        </a:rPr>
                        <a:t> chẳng chút muộn phiền</a:t>
                      </a: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Tánh Không ngạo ngễ, tự nhiên xuất trần</a:t>
                      </a: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Pháp tâm cùng với dáng thần</a:t>
                      </a: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Siêu thăng cảnh giới cõi trần khổ đau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6126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4562475" cy="2887298"/>
          </a:xfrm>
          <a:prstGeom prst="rect">
            <a:avLst/>
          </a:prstGeom>
        </p:spPr>
      </p:pic>
      <p:pic>
        <p:nvPicPr>
          <p:cNvPr id="7" name="Picture 6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id="{5735EAF4-D2BC-4AF7-8E36-A9431070C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7" y="253746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6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Long-eyebrow Lohan: Asita</a:t>
            </a:r>
            <a:endParaRPr lang="vi-V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272438"/>
              </p:ext>
            </p:extLst>
          </p:nvPr>
        </p:nvGraphicFramePr>
        <p:xfrm>
          <a:off x="457200" y="4953000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Compassionate elder,</a:t>
                      </a:r>
                    </a:p>
                    <a:p>
                      <a:r>
                        <a:rPr lang="en-US" dirty="0"/>
                        <a:t>A monk who has attained enlightenment.</a:t>
                      </a:r>
                    </a:p>
                    <a:p>
                      <a:r>
                        <a:rPr lang="en-US" dirty="0"/>
                        <a:t>Perceptive of the infinite universe,</a:t>
                      </a:r>
                    </a:p>
                    <a:p>
                      <a:r>
                        <a:rPr lang="en-US" dirty="0"/>
                        <a:t>With tacit understanding.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Trường Mi (Ajita)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Ngắm đời ...ngắn ngủi trôi đi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Ấy là La Hán trường mi rất hiền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46" y="1295400"/>
            <a:ext cx="2475854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76500"/>
            <a:ext cx="1905000" cy="1905000"/>
          </a:xfrm>
          <a:prstGeom prst="rect">
            <a:avLst/>
          </a:prstGeom>
        </p:spPr>
      </p:pic>
      <p:pic>
        <p:nvPicPr>
          <p:cNvPr id="7" name="Picture 6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id="{ED6AC27A-D6BD-4402-91AB-BD6877D79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46" y="26289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Doorman </a:t>
            </a:r>
            <a:r>
              <a:rPr lang="en-US" dirty="0" err="1"/>
              <a:t>Lohan</a:t>
            </a:r>
            <a:r>
              <a:rPr lang="en-US" dirty="0"/>
              <a:t>: </a:t>
            </a:r>
            <a:r>
              <a:rPr lang="en-US" dirty="0" err="1"/>
              <a:t>Pantha</a:t>
            </a:r>
            <a:r>
              <a:rPr lang="en-US" dirty="0"/>
              <a:t> the Younger </a:t>
            </a:r>
            <a:endParaRPr lang="vi-V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159376"/>
              </p:ext>
            </p:extLst>
          </p:nvPr>
        </p:nvGraphicFramePr>
        <p:xfrm>
          <a:off x="457200" y="4953000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Powerful, husky and tough, </a:t>
                      </a:r>
                    </a:p>
                    <a:p>
                      <a:r>
                        <a:rPr lang="en-US" dirty="0"/>
                        <a:t>Watching with careful alertness. </a:t>
                      </a:r>
                    </a:p>
                    <a:p>
                      <a:r>
                        <a:rPr lang="en-US" dirty="0"/>
                        <a:t>With the Buddhist staff in hand. </a:t>
                      </a:r>
                    </a:p>
                    <a:p>
                      <a:r>
                        <a:rPr lang="en-US" dirty="0"/>
                        <a:t>Valiantly annihilates the evil. </a:t>
                      </a:r>
                    </a:p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Kháng Môn (Cullapatka)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Muốn vào được cửa Vô Môn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Dễ thôi, ... tẩy tịnh tâm hồn rồi qua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765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1542881" cy="3657601"/>
          </a:xfrm>
          <a:prstGeom prst="rect">
            <a:avLst/>
          </a:prstGeom>
        </p:spPr>
      </p:pic>
      <p:pic>
        <p:nvPicPr>
          <p:cNvPr id="7" name="Picture 6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id="{EDE42E90-D856-4F84-B7C6-1BD2A921D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81" y="25527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>
                <a:latin typeface="Calibri" pitchFamily="34" charset="0"/>
              </a:rPr>
              <a:t>Taming Dragon Lohan - Nantimitolo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60872"/>
              </p:ext>
            </p:extLst>
          </p:nvPr>
        </p:nvGraphicFramePr>
        <p:xfrm>
          <a:off x="457200" y="4505325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the hands are the spiritual pearl and the holy bowl, </a:t>
                      </a:r>
                    </a:p>
                    <a:p>
                      <a:r>
                        <a:rPr lang="en-US" dirty="0"/>
                        <a:t>Endowed with power that knows no bounds. </a:t>
                      </a:r>
                    </a:p>
                    <a:p>
                      <a:r>
                        <a:rPr lang="en-US" dirty="0"/>
                        <a:t>Full of valor, vigor and awe-inspiring dignity, </a:t>
                      </a:r>
                    </a:p>
                    <a:p>
                      <a:r>
                        <a:rPr lang="en-US" dirty="0"/>
                        <a:t>To succeed in vanquishing the ferocious dragon.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Hàng Long (Nandimitra)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Rồng kia vùng vẫy mây trời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Về đây phủ phục Ta ngồi ..oai phong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6586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40808"/>
            <a:ext cx="2819400" cy="3464517"/>
          </a:xfrm>
          <a:prstGeom prst="rect">
            <a:avLst/>
          </a:prstGeom>
        </p:spPr>
      </p:pic>
      <p:pic>
        <p:nvPicPr>
          <p:cNvPr id="7" name="Picture 6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id="{FE4DCC98-0ABB-43D4-8F36-DEAA621E7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527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itchFamily="34" charset="0"/>
              </a:rPr>
              <a:t>Taming Tiger Lohan: Pindola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297512"/>
              </p:ext>
            </p:extLst>
          </p:nvPr>
        </p:nvGraphicFramePr>
        <p:xfrm>
          <a:off x="457200" y="4953000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Precious ring with magical powers, </a:t>
                      </a:r>
                    </a:p>
                    <a:p>
                      <a:r>
                        <a:rPr lang="en-US" dirty="0"/>
                        <a:t>Infinitely resourceful. </a:t>
                      </a:r>
                    </a:p>
                    <a:p>
                      <a:r>
                        <a:rPr lang="en-US" dirty="0"/>
                        <a:t>Vigorous and powerful, </a:t>
                      </a:r>
                    </a:p>
                    <a:p>
                      <a:r>
                        <a:rPr lang="en-US" dirty="0"/>
                        <a:t>Subduing a ferocious tiger.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Phục Hổ (Dharmatrāta)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Hổ kia chúa tể sơn lâm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Mau mau đổi tánh chuyển tâm theo Ngài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76500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59" y="1143000"/>
            <a:ext cx="3894741" cy="3733800"/>
          </a:xfrm>
          <a:prstGeom prst="rect">
            <a:avLst/>
          </a:prstGeom>
        </p:spPr>
      </p:pic>
      <p:pic>
        <p:nvPicPr>
          <p:cNvPr id="6" name="Picture 5" descr="A picture containing black, piece, white, clock&#10;&#10;Description automatically generated">
            <a:extLst>
              <a:ext uri="{FF2B5EF4-FFF2-40B4-BE49-F238E27FC236}">
                <a16:creationId xmlns:a16="http://schemas.microsoft.com/office/drawing/2014/main" id="{11BF3CCE-F3A6-4A00-806D-FD43E6DC3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527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4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Deer-Sitting </a:t>
            </a:r>
            <a:r>
              <a:rPr lang="en-US" dirty="0" err="1"/>
              <a:t>Lohan</a:t>
            </a:r>
            <a:r>
              <a:rPr lang="en-US" dirty="0"/>
              <a:t>: </a:t>
            </a:r>
            <a:r>
              <a:rPr lang="en-US" dirty="0" err="1"/>
              <a:t>Pindola</a:t>
            </a:r>
            <a:r>
              <a:rPr lang="en-US" dirty="0"/>
              <a:t> the </a:t>
            </a:r>
            <a:r>
              <a:rPr lang="en-US" dirty="0" err="1"/>
              <a:t>Bharadvaja</a:t>
            </a:r>
            <a:endParaRPr lang="vi-V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23047"/>
            <a:ext cx="2438400" cy="2342964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372001"/>
              </p:ext>
            </p:extLst>
          </p:nvPr>
        </p:nvGraphicFramePr>
        <p:xfrm>
          <a:off x="457200" y="4953000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Sitting dignified on a deer, </a:t>
                      </a:r>
                    </a:p>
                    <a:p>
                      <a:r>
                        <a:rPr lang="en-US" dirty="0"/>
                        <a:t>As if in deep thought. </a:t>
                      </a:r>
                    </a:p>
                    <a:p>
                      <a:r>
                        <a:rPr lang="en-US" dirty="0"/>
                        <a:t>With perfect composure, </a:t>
                      </a:r>
                    </a:p>
                    <a:p>
                      <a:r>
                        <a:rPr lang="en-US" dirty="0"/>
                        <a:t>Contented with being</a:t>
                      </a:r>
                    </a:p>
                    <a:p>
                      <a:r>
                        <a:rPr lang="en-US" dirty="0"/>
                        <a:t>above worldly pursuits. </a:t>
                      </a:r>
                    </a:p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Tọa Lộc (Pindolabhārad)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Vắt chân ngồi tựa lưng Nai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Bỏ quên quá khứ vị lai mất rồi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id="{DBE0638F-8B48-47C0-A1D9-6F45F711F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62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1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Happy Lohan: Kanaka the Vatsa</a:t>
            </a:r>
            <a:endParaRPr lang="vi-V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200638"/>
              </p:ext>
            </p:extLst>
          </p:nvPr>
        </p:nvGraphicFramePr>
        <p:xfrm>
          <a:off x="457200" y="4953000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Decimating the demons, </a:t>
                      </a:r>
                    </a:p>
                    <a:p>
                      <a:r>
                        <a:rPr lang="en-US" dirty="0"/>
                        <a:t>The universe now cleared. </a:t>
                      </a:r>
                    </a:p>
                    <a:p>
                      <a:r>
                        <a:rPr lang="en-US" dirty="0"/>
                        <a:t>Hands raised for jubilations, </a:t>
                      </a:r>
                    </a:p>
                    <a:p>
                      <a:r>
                        <a:rPr lang="en-US" dirty="0"/>
                        <a:t>Be wild with joy. </a:t>
                      </a:r>
                    </a:p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Khánh Hỷ (Kanakavatsa)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Thảnh thơi trong chốn bụi hồng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Nụ cười hỷ lạc cõi lòng thênh thang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3047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16333"/>
            <a:ext cx="2893580" cy="3810000"/>
          </a:xfrm>
          <a:prstGeom prst="rect">
            <a:avLst/>
          </a:prstGeom>
        </p:spPr>
      </p:pic>
      <p:pic>
        <p:nvPicPr>
          <p:cNvPr id="7" name="Picture 6" descr="A picture containing indoor, black, piece, white&#10;&#10;Description automatically generated">
            <a:extLst>
              <a:ext uri="{FF2B5EF4-FFF2-40B4-BE49-F238E27FC236}">
                <a16:creationId xmlns:a16="http://schemas.microsoft.com/office/drawing/2014/main" id="{AF7F7D82-925C-419D-B956-DB39CC8F9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80" y="2218475"/>
            <a:ext cx="1907020" cy="19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8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Raised Bowl </a:t>
            </a:r>
            <a:r>
              <a:rPr lang="en-US" dirty="0" err="1"/>
              <a:t>Lohan</a:t>
            </a:r>
            <a:r>
              <a:rPr lang="en-US" dirty="0"/>
              <a:t>: Kanaka the </a:t>
            </a:r>
            <a:r>
              <a:rPr lang="en-US" dirty="0" err="1"/>
              <a:t>Bharadvaja</a:t>
            </a:r>
            <a:endParaRPr lang="vi-V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326482"/>
              </p:ext>
            </p:extLst>
          </p:nvPr>
        </p:nvGraphicFramePr>
        <p:xfrm>
          <a:off x="457200" y="4953000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majestic grandeur, </a:t>
                      </a:r>
                    </a:p>
                    <a:p>
                      <a:r>
                        <a:rPr lang="en-US" dirty="0"/>
                        <a:t>Joy descends from heaven. </a:t>
                      </a:r>
                    </a:p>
                    <a:p>
                      <a:r>
                        <a:rPr lang="en-US" dirty="0"/>
                        <a:t>Raised the bowl to receive happiness, </a:t>
                      </a:r>
                    </a:p>
                    <a:p>
                      <a:r>
                        <a:rPr lang="en-US" dirty="0"/>
                        <a:t>Glowing with jubilance and exultation. </a:t>
                      </a:r>
                    </a:p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Cử Bát (Kanakabharadvāja)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Tay dâng chiếc Bát ...lên trời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Để luôn phụng sự cõi đời lầm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47800"/>
            <a:ext cx="1993719" cy="3352800"/>
          </a:xfrm>
          <a:prstGeom prst="rect">
            <a:avLst/>
          </a:prstGeom>
        </p:spPr>
      </p:pic>
      <p:pic>
        <p:nvPicPr>
          <p:cNvPr id="5" name="Picture 4" descr="A picture containing indoor, black, piece, white&#10;&#10;Description automatically generated">
            <a:extLst>
              <a:ext uri="{FF2B5EF4-FFF2-40B4-BE49-F238E27FC236}">
                <a16:creationId xmlns:a16="http://schemas.microsoft.com/office/drawing/2014/main" id="{F3DBB07B-6DD8-4E5A-BD7B-B6084B413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20" y="259080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7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Raised Pagoda Lohan: Nandimitra </a:t>
            </a:r>
            <a:endParaRPr lang="vi-V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861241"/>
              </p:ext>
            </p:extLst>
          </p:nvPr>
        </p:nvGraphicFramePr>
        <p:xfrm>
          <a:off x="457200" y="4953000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seven-story pagoda, 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Miraculous power of the Buddha. 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Forceful without being angry, 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With preeminent Buddhist might.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La-hán Thác Tháp</a:t>
                      </a:r>
                    </a:p>
                    <a:p>
                      <a:endParaRPr lang="vi-VN" dirty="0"/>
                    </a:p>
                    <a:p>
                      <a:r>
                        <a:rPr lang="en-US" dirty="0" err="1"/>
                        <a:t>Một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tháp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báu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tầng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Hiện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Phật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lực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toàn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chân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Dứt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tà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trong</a:t>
                      </a:r>
                      <a:r>
                        <a:rPr lang="en-US" baseline="0" dirty="0"/>
                        <a:t> bi </a:t>
                      </a:r>
                      <a:r>
                        <a:rPr lang="en-US" baseline="0" dirty="0" err="1"/>
                        <a:t>trí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/>
                        <a:t>Dũng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oai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lực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siêu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quần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7650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2714739" cy="3600450"/>
          </a:xfrm>
          <a:prstGeom prst="rect">
            <a:avLst/>
          </a:prstGeom>
        </p:spPr>
      </p:pic>
      <p:pic>
        <p:nvPicPr>
          <p:cNvPr id="7" name="Picture 6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id="{D5654CE3-74FB-40A7-BB2F-FA563005E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39" y="24765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1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itchFamily="34" charset="0"/>
              </a:rPr>
              <a:t>Meditating Lohan - Nakula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312927"/>
              </p:ext>
            </p:extLst>
          </p:nvPr>
        </p:nvGraphicFramePr>
        <p:xfrm>
          <a:off x="457200" y="4953000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Quietly cultivating the mind, </a:t>
                      </a:r>
                    </a:p>
                    <a:p>
                      <a:r>
                        <a:rPr lang="en-US" dirty="0"/>
                        <a:t>A countenance calm and composed. </a:t>
                      </a:r>
                    </a:p>
                    <a:p>
                      <a:r>
                        <a:rPr lang="en-US" dirty="0"/>
                        <a:t>Serene and dignified, </a:t>
                      </a:r>
                    </a:p>
                    <a:p>
                      <a:r>
                        <a:rPr lang="en-US" dirty="0"/>
                        <a:t>To enter the Western Paradise.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Tĩnh tọa (Nakula)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Lặng quán nội tâm thiền</a:t>
                      </a: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Định tĩnh xả vạn duyên</a:t>
                      </a: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Trang nghiêm câu giải thoát</a:t>
                      </a: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Tây Phương cảnh hiện tiền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7650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66608"/>
            <a:ext cx="3575075" cy="3322561"/>
          </a:xfrm>
          <a:prstGeom prst="rect">
            <a:avLst/>
          </a:prstGeom>
        </p:spPr>
      </p:pic>
      <p:pic>
        <p:nvPicPr>
          <p:cNvPr id="7" name="Picture 6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id="{CF8B4AE7-DC61-4B48-B805-AF4046D0E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75" y="2560320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2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itchFamily="34" charset="0"/>
              </a:rPr>
              <a:t>Oversea Lohan: Bodhidruma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046982"/>
              </p:ext>
            </p:extLst>
          </p:nvPr>
        </p:nvGraphicFramePr>
        <p:xfrm>
          <a:off x="457200" y="4953000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Bearing the sutras, </a:t>
                      </a:r>
                    </a:p>
                    <a:p>
                      <a:r>
                        <a:rPr lang="en-US" dirty="0"/>
                        <a:t>Sail east to spread the world.</a:t>
                      </a:r>
                    </a:p>
                    <a:p>
                      <a:r>
                        <a:rPr lang="en-US" dirty="0"/>
                        <a:t>Climbing mountains and fording streams, For the deliverance of the humanity.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Hán Quá giang (Bhadra)</a:t>
                      </a:r>
                      <a:endParaRPr lang="vi-VN" sz="18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 dirty="0"/>
                    </a:p>
                    <a:p>
                      <a:r>
                        <a:rPr lang="en-US" dirty="0" err="1"/>
                        <a:t>Quảy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gánh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kinh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vô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tự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Du </a:t>
                      </a:r>
                      <a:r>
                        <a:rPr lang="en-US" baseline="0" dirty="0" err="1"/>
                        <a:t>Đông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hoằng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pháp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mầu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Vượt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núi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và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băng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bể</a:t>
                      </a:r>
                      <a:endParaRPr lang="en-US" baseline="0" dirty="0"/>
                    </a:p>
                    <a:p>
                      <a:r>
                        <a:rPr lang="en-US" baseline="0" dirty="0" err="1"/>
                        <a:t>Chuyển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hóa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khắp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quần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mê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6126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06129"/>
            <a:ext cx="2224011" cy="3587115"/>
          </a:xfrm>
          <a:prstGeom prst="rect">
            <a:avLst/>
          </a:prstGeom>
        </p:spPr>
      </p:pic>
      <p:pic>
        <p:nvPicPr>
          <p:cNvPr id="7" name="Picture 6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id="{67FC58CF-9E47-48E1-930A-3A89FC8C8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11" y="2617470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itchFamily="34" charset="0"/>
              </a:rPr>
              <a:t>Elephant-Riding Lohan: Kalika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987772"/>
              </p:ext>
            </p:extLst>
          </p:nvPr>
        </p:nvGraphicFramePr>
        <p:xfrm>
          <a:off x="457200" y="49530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r>
                        <a:rPr lang="en-US" dirty="0"/>
                        <a:t>Riding an elephant with a dignified air, </a:t>
                      </a:r>
                    </a:p>
                    <a:p>
                      <a:r>
                        <a:rPr lang="en-US" dirty="0"/>
                        <a:t>Chanting aloud the sutras. </a:t>
                      </a:r>
                    </a:p>
                    <a:p>
                      <a:r>
                        <a:rPr lang="en-US" dirty="0"/>
                        <a:t>With a heart for the humanity, </a:t>
                      </a:r>
                    </a:p>
                    <a:p>
                      <a:r>
                        <a:rPr lang="en-US" dirty="0"/>
                        <a:t>Eyes scanning the four corners of the universe.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La Hán Kỵ Tượng (Kalica)</a:t>
                      </a:r>
                      <a:endParaRPr lang="vi-VN" sz="1800" b="0" i="0" u="none" strike="noStrike" kern="1200" dirty="0">
                        <a:solidFill>
                          <a:schemeClr val="lt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vi-VN" sz="1800" b="1" i="0" u="none" strike="noStrike" kern="1200" dirty="0">
                        <a:solidFill>
                          <a:schemeClr val="lt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vi-VN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Ngồi</a:t>
                      </a:r>
                      <a:r>
                        <a:rPr lang="vi-VN" sz="1800" b="1" i="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trên lưng tượng nghiêm trang</a:t>
                      </a:r>
                    </a:p>
                    <a:p>
                      <a:pPr rtl="0"/>
                      <a:r>
                        <a:rPr lang="vi-VN" sz="1800" b="1" i="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Đánh rền trống pháp ngân vang đất trời</a:t>
                      </a:r>
                    </a:p>
                    <a:p>
                      <a:pPr rtl="0"/>
                      <a:r>
                        <a:rPr lang="vi-VN" sz="1800" b="1" i="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Tình yêu nhân loại chẳng rời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i="0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Mắt từ che chở muôn nơi an lành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4602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42999"/>
            <a:ext cx="3090487" cy="3819525"/>
          </a:xfrm>
          <a:prstGeom prst="rect">
            <a:avLst/>
          </a:prstGeom>
        </p:spPr>
      </p:pic>
      <p:pic>
        <p:nvPicPr>
          <p:cNvPr id="7" name="Picture 6" descr="A black and silver text on a white surface&#10;&#10;Description automatically generated">
            <a:extLst>
              <a:ext uri="{FF2B5EF4-FFF2-40B4-BE49-F238E27FC236}">
                <a16:creationId xmlns:a16="http://schemas.microsoft.com/office/drawing/2014/main" id="{C34CD6A9-B1F4-4708-8296-7A0B17078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86" y="2518987"/>
            <a:ext cx="1710113" cy="1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1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itchFamily="34" charset="0"/>
              </a:rPr>
              <a:t>Laughing Lion Lohan: Vajraputra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764563"/>
              </p:ext>
            </p:extLst>
          </p:nvPr>
        </p:nvGraphicFramePr>
        <p:xfrm>
          <a:off x="533400" y="4762500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Playful and free of inhibitions, </a:t>
                      </a:r>
                    </a:p>
                    <a:p>
                      <a:r>
                        <a:rPr lang="en-US" dirty="0"/>
                        <a:t>The lion cub leaps with joy. </a:t>
                      </a:r>
                    </a:p>
                    <a:p>
                      <a:r>
                        <a:rPr lang="en-US" dirty="0"/>
                        <a:t>Easily alternating tension with relaxation, </a:t>
                      </a:r>
                    </a:p>
                    <a:p>
                      <a:r>
                        <a:rPr lang="en-US" dirty="0"/>
                        <a:t>Rejoicing with all living things.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Calibri" pitchFamily="34" charset="0"/>
                        </a:rPr>
                        <a:t>La Hán Tiêu sư (Vajraputra)</a:t>
                      </a:r>
                    </a:p>
                    <a:p>
                      <a:endParaRPr lang="vi-VN" dirty="0">
                        <a:latin typeface="Calibri" pitchFamily="34" charset="0"/>
                      </a:endParaRP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Vui đùa tự</a:t>
                      </a:r>
                      <a:r>
                        <a:rPr lang="vi-VN" baseline="0" dirty="0">
                          <a:latin typeface="Calibri" pitchFamily="34" charset="0"/>
                        </a:rPr>
                        <a:t> tại chẳng phiền vương</a:t>
                      </a:r>
                    </a:p>
                    <a:p>
                      <a:r>
                        <a:rPr lang="vi-VN" dirty="0">
                          <a:latin typeface="Calibri" pitchFamily="34" charset="0"/>
                        </a:rPr>
                        <a:t>Bên</a:t>
                      </a:r>
                      <a:r>
                        <a:rPr lang="vi-VN" baseline="0" dirty="0">
                          <a:latin typeface="Calibri" pitchFamily="34" charset="0"/>
                        </a:rPr>
                        <a:t> chân </a:t>
                      </a:r>
                      <a:r>
                        <a:rPr lang="vi-VN" dirty="0">
                          <a:latin typeface="Calibri" pitchFamily="34" charset="0"/>
                        </a:rPr>
                        <a:t>Tiểu</a:t>
                      </a:r>
                      <a:r>
                        <a:rPr lang="vi-VN" baseline="0" dirty="0">
                          <a:latin typeface="Calibri" pitchFamily="34" charset="0"/>
                        </a:rPr>
                        <a:t> sư quấn dễ thương</a:t>
                      </a: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Ung dung xoay chuyển thanh và động</a:t>
                      </a:r>
                    </a:p>
                    <a:p>
                      <a:r>
                        <a:rPr lang="vi-VN" baseline="0" dirty="0">
                          <a:latin typeface="Calibri" pitchFamily="34" charset="0"/>
                        </a:rPr>
                        <a:t>Ôm trọn nhân gian một tình thương</a:t>
                      </a:r>
                      <a:endParaRPr lang="vi-VN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76500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31" y="1143000"/>
            <a:ext cx="2616269" cy="3619500"/>
          </a:xfrm>
          <a:prstGeom prst="rect">
            <a:avLst/>
          </a:prstGeom>
        </p:spPr>
      </p:pic>
      <p:pic>
        <p:nvPicPr>
          <p:cNvPr id="7" name="Picture 6" descr="A picture containing indoor, black, piece, white&#10;&#10;Description automatically generated">
            <a:extLst>
              <a:ext uri="{FF2B5EF4-FFF2-40B4-BE49-F238E27FC236}">
                <a16:creationId xmlns:a16="http://schemas.microsoft.com/office/drawing/2014/main" id="{77FC57CD-E662-471D-BAD5-8338C7444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71" y="24765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3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7527</TotalTime>
  <Words>975</Words>
  <Application>Microsoft Office PowerPoint</Application>
  <PresentationFormat>On-screen Show (4:3)</PresentationFormat>
  <Paragraphs>178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Tiểu sử 18 vị A La Hán</vt:lpstr>
      <vt:lpstr>Deer-Sitting Lohan: Pindola the Bharadvaja</vt:lpstr>
      <vt:lpstr>Happy Lohan: Kanaka the Vatsa</vt:lpstr>
      <vt:lpstr>Raised Bowl Lohan: Kanaka the Bharadvaja</vt:lpstr>
      <vt:lpstr>Raised Pagoda Lohan: Nandimitra </vt:lpstr>
      <vt:lpstr>Meditating Lohan - Nakula</vt:lpstr>
      <vt:lpstr>Oversea Lohan: Bodhidruma</vt:lpstr>
      <vt:lpstr>Elephant-Riding Lohan: Kalika</vt:lpstr>
      <vt:lpstr>Laughing Lion Lohan: Vajraputra</vt:lpstr>
      <vt:lpstr>Open Heart Lohan: Gobaka</vt:lpstr>
      <vt:lpstr>Raised Hand Lohan - Pantha the Elder</vt:lpstr>
      <vt:lpstr>Thinking Lohan: Rahula</vt:lpstr>
      <vt:lpstr>Scratched Ear Lohan: Nagasena</vt:lpstr>
      <vt:lpstr>Calico Bag Lohan: Angida</vt:lpstr>
      <vt:lpstr>Plantain Lohan: Vanavasa</vt:lpstr>
      <vt:lpstr>Long-eyebrow Lohan: Asita</vt:lpstr>
      <vt:lpstr>Doorman Lohan: Pantha the Younger </vt:lpstr>
      <vt:lpstr>Taming Dragon Lohan - Nantimitolo</vt:lpstr>
      <vt:lpstr>Taming Tiger Lohan: Pindola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GINADOHA</dc:creator>
  <cp:lastModifiedBy>Giang Do-Tien</cp:lastModifiedBy>
  <cp:revision>71</cp:revision>
  <dcterms:created xsi:type="dcterms:W3CDTF">2013-08-18T06:20:23Z</dcterms:created>
  <dcterms:modified xsi:type="dcterms:W3CDTF">2020-02-16T03:19:23Z</dcterms:modified>
</cp:coreProperties>
</file>